
<file path=[Content_Types].xml><?xml version="1.0" encoding="utf-8"?>
<Types xmlns="http://schemas.openxmlformats.org/package/2006/content-types">
  <Default Extension="wdp" ContentType="image/vnd.ms-photo"/>
  <Default Extension="emf" ContentType="image/x-emf"/>
  <Default Extension="tiff" ContentType="image/tif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86"/>
  </p:handoutMasterIdLst>
  <p:sldIdLst>
    <p:sldId id="260" r:id="rId3"/>
    <p:sldId id="528" r:id="rId5"/>
    <p:sldId id="264" r:id="rId6"/>
    <p:sldId id="529" r:id="rId7"/>
    <p:sldId id="586" r:id="rId8"/>
    <p:sldId id="587" r:id="rId9"/>
    <p:sldId id="321" r:id="rId10"/>
    <p:sldId id="441" r:id="rId11"/>
    <p:sldId id="536" r:id="rId12"/>
    <p:sldId id="548" r:id="rId13"/>
    <p:sldId id="549" r:id="rId14"/>
    <p:sldId id="541" r:id="rId15"/>
    <p:sldId id="542" r:id="rId16"/>
    <p:sldId id="544" r:id="rId17"/>
    <p:sldId id="545" r:id="rId18"/>
    <p:sldId id="540" r:id="rId19"/>
    <p:sldId id="323" r:id="rId20"/>
    <p:sldId id="557" r:id="rId21"/>
    <p:sldId id="533" r:id="rId22"/>
    <p:sldId id="534" r:id="rId23"/>
    <p:sldId id="535" r:id="rId24"/>
    <p:sldId id="424" r:id="rId25"/>
    <p:sldId id="324" r:id="rId26"/>
    <p:sldId id="443" r:id="rId27"/>
    <p:sldId id="426" r:id="rId28"/>
    <p:sldId id="445" r:id="rId29"/>
    <p:sldId id="448" r:id="rId30"/>
    <p:sldId id="447" r:id="rId31"/>
    <p:sldId id="450" r:id="rId32"/>
    <p:sldId id="615" r:id="rId33"/>
    <p:sldId id="616" r:id="rId34"/>
    <p:sldId id="617" r:id="rId35"/>
    <p:sldId id="572" r:id="rId36"/>
    <p:sldId id="588" r:id="rId37"/>
    <p:sldId id="464" r:id="rId38"/>
    <p:sldId id="583" r:id="rId39"/>
    <p:sldId id="552" r:id="rId40"/>
    <p:sldId id="590" r:id="rId41"/>
    <p:sldId id="591" r:id="rId42"/>
    <p:sldId id="596" r:id="rId43"/>
    <p:sldId id="598" r:id="rId44"/>
    <p:sldId id="589" r:id="rId45"/>
    <p:sldId id="595" r:id="rId46"/>
    <p:sldId id="479" r:id="rId47"/>
    <p:sldId id="597" r:id="rId48"/>
    <p:sldId id="477" r:id="rId49"/>
    <p:sldId id="570" r:id="rId50"/>
    <p:sldId id="482" r:id="rId51"/>
    <p:sldId id="576" r:id="rId52"/>
    <p:sldId id="577" r:id="rId53"/>
    <p:sldId id="562" r:id="rId54"/>
    <p:sldId id="559" r:id="rId55"/>
    <p:sldId id="603" r:id="rId56"/>
    <p:sldId id="579" r:id="rId57"/>
    <p:sldId id="561" r:id="rId58"/>
    <p:sldId id="600" r:id="rId59"/>
    <p:sldId id="601" r:id="rId60"/>
    <p:sldId id="599" r:id="rId61"/>
    <p:sldId id="592" r:id="rId62"/>
    <p:sldId id="618" r:id="rId63"/>
    <p:sldId id="547" r:id="rId64"/>
    <p:sldId id="604" r:id="rId65"/>
    <p:sldId id="593" r:id="rId66"/>
    <p:sldId id="578" r:id="rId67"/>
    <p:sldId id="560" r:id="rId68"/>
    <p:sldId id="565" r:id="rId69"/>
    <p:sldId id="566" r:id="rId70"/>
    <p:sldId id="567" r:id="rId71"/>
    <p:sldId id="569" r:id="rId72"/>
    <p:sldId id="605" r:id="rId73"/>
    <p:sldId id="609" r:id="rId74"/>
    <p:sldId id="606" r:id="rId75"/>
    <p:sldId id="612" r:id="rId76"/>
    <p:sldId id="611" r:id="rId77"/>
    <p:sldId id="608" r:id="rId78"/>
    <p:sldId id="602" r:id="rId79"/>
    <p:sldId id="582" r:id="rId80"/>
    <p:sldId id="620" r:id="rId81"/>
    <p:sldId id="594" r:id="rId82"/>
    <p:sldId id="619" r:id="rId83"/>
    <p:sldId id="613" r:id="rId84"/>
    <p:sldId id="610" r:id="rId8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37FF"/>
    <a:srgbClr val="0432FF"/>
    <a:srgbClr val="2D2BCF"/>
    <a:srgbClr val="ABC2DF"/>
    <a:srgbClr val="001C3C"/>
    <a:srgbClr val="362946"/>
    <a:srgbClr val="000000"/>
    <a:srgbClr val="302541"/>
    <a:srgbClr val="392C4C"/>
    <a:srgbClr val="271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49" autoAdjust="0"/>
    <p:restoredTop sz="79897" autoAdjust="0"/>
  </p:normalViewPr>
  <p:slideViewPr>
    <p:cSldViewPr snapToObjects="1" showGuides="1">
      <p:cViewPr>
        <p:scale>
          <a:sx n="110" d="100"/>
          <a:sy n="110" d="100"/>
        </p:scale>
        <p:origin x="344" y="80"/>
      </p:cViewPr>
      <p:guideLst>
        <p:guide orient="horz" pos="2117"/>
        <p:guide pos="29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p:scale>
          <a:sx n="108" d="100"/>
          <a:sy n="108" d="100"/>
        </p:scale>
        <p:origin x="-1960" y="-296"/>
      </p:cViewPr>
      <p:guideLst>
        <p:guide orient="horz" pos="2870"/>
        <p:guide pos="2226"/>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9" Type="http://schemas.openxmlformats.org/officeDocument/2006/relationships/tableStyles" Target="tableStyles.xml"/><Relationship Id="rId88" Type="http://schemas.openxmlformats.org/officeDocument/2006/relationships/viewProps" Target="viewProps.xml"/><Relationship Id="rId87" Type="http://schemas.openxmlformats.org/officeDocument/2006/relationships/presProps" Target="presProps.xml"/><Relationship Id="rId86" Type="http://schemas.openxmlformats.org/officeDocument/2006/relationships/handoutMaster" Target="handoutMasters/handoutMaster1.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C3F36C-C4E7-40C8-9ACD-D3CC09B67C48}" type="datetimeFigureOut">
              <a:rPr lang="en-US" smtClean="0"/>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463D8B2-BF1E-4BDF-B5E3-77D5A2424253}"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FF8D1BE-E307-3B42-99C1-1A06E270C3C3}" type="datetimeFigureOut">
              <a:rPr lang="en-US" smtClean="0"/>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8775EFD-0084-F54A-A5EE-DCDBDF5C4CA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These attendants are from the opposite side of the staircase. They are shown carrying articles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 the king, for example his step stool. We also see a groomsman in very close proximity to a horse, holding the reins tightly in one hand as his opposite arm rests over the animal’s back.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Reconstruction of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shows its exterior superstructure, which was made of mudbrick with various embellishments, all of which make a clear statement of conspicuous consumption, a statement of the king’s powers and ability to acquire the resources to build this city and monument.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Interior of the building was equally visually dynamic, with an entrance marked by monumental door leaves and 20-meter high columns gilded in gold staggered throughout the inner hall; these were likely painted and were topped with bull </a:t>
            </a:r>
            <a:r>
              <a:rPr lang="en-US" sz="1200" kern="1200" dirty="0" err="1" smtClean="0">
                <a:solidFill>
                  <a:schemeClr val="tx1"/>
                </a:solidFill>
                <a:effectLst/>
                <a:latin typeface="+mn-lt"/>
                <a:ea typeface="+mn-ea"/>
                <a:cs typeface="+mn-cs"/>
              </a:rPr>
              <a:t>protomes</a:t>
            </a:r>
            <a:r>
              <a:rPr lang="en-US" sz="1200" kern="1200" dirty="0" smtClean="0">
                <a:solidFill>
                  <a:schemeClr val="tx1"/>
                </a:solidFill>
                <a:effectLst/>
                <a:latin typeface="+mn-lt"/>
                <a:ea typeface="+mn-ea"/>
                <a:cs typeface="+mn-cs"/>
              </a:rPr>
              <a:t> carved from stone. This open space was where the king received visitors. </a:t>
            </a:r>
            <a:endParaRPr lang="en-US" sz="1200" kern="120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Although the site of Persepolis was known throughout history and documented by various explorers, it wasn’t the focus of scientific expedition until the 1930s when the Oriental Institute received permission to work at the site in order to document and conserve the monuments. The expedition had two directors, Ernst Herzfeld from 1931 to 1934, followed by Erich Schmidt from 1935 to 1939. </a:t>
            </a:r>
            <a:endParaRPr lang="en-US" sz="1200" kern="1200" dirty="0" smtClean="0">
              <a:solidFill>
                <a:schemeClr val="tx1"/>
              </a:solidFill>
              <a:effectLst/>
              <a:latin typeface="+mn-lt"/>
              <a:ea typeface="+mn-ea"/>
              <a:cs typeface="+mn-cs"/>
            </a:endParaRPr>
          </a:p>
          <a:p>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Herzfeld was a student of architecture and art history in Berlin, and had excavated in Mesopotamia prior to coming to Persepolis. He first visited the site in 1905; quotations in his journals relay the lasting impression of romanticism the site had on him. Early in the 1920s he was a visiting lecturer for the Society for National Heritage in Tehran, and during this time he continued to visit Persepolis, document state of monuments, plans, and take photographs of the site. The Act for Antiquities in Iran was approved in 1930, and that same year the Oriental Institute, with Herzfeld as the director, received authorization to work at Persepolis; work began shortly after in 1931.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lvl="0" indent="0">
              <a:buFontTx/>
              <a:buNone/>
            </a:pPr>
            <a:r>
              <a:rPr lang="en-US" sz="1200" kern="1200" dirty="0" smtClean="0">
                <a:solidFill>
                  <a:schemeClr val="tx1"/>
                </a:solidFill>
                <a:effectLst/>
                <a:latin typeface="+mn-lt"/>
                <a:ea typeface="+mn-ea"/>
                <a:cs typeface="+mn-cs"/>
              </a:rPr>
              <a:t>Schmidt took over the project in 1935, continuing the work carried out by Herzfeld…</a:t>
            </a:r>
            <a:endParaRPr lang="en-US" sz="120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and eventually published three volumes on this expedition. </a:t>
            </a:r>
            <a:endParaRPr lang="en-US" sz="1200" kern="1200" dirty="0" smtClean="0">
              <a:solidFill>
                <a:schemeClr val="tx1"/>
              </a:solidFill>
              <a:effectLst/>
              <a:latin typeface="+mn-lt"/>
              <a:ea typeface="+mn-ea"/>
              <a:cs typeface="+mn-cs"/>
            </a:endParaRPr>
          </a:p>
          <a:p>
            <a:pPr marL="0" lvl="0" indent="0">
              <a:buFontTx/>
              <a:buNone/>
            </a:pPr>
            <a:endParaRPr lang="en-US" b="0" baseline="0" dirty="0" smtClean="0">
              <a:latin typeface="+mn-lt"/>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Both directors brought with them professional photographs to the site, resulting in an unparalleled collection of images from the 1930s that now reside in the archives of the OI. The photographs document not only the work that was done at the site…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but also the grandeur and romantic quality of the city, as well as the incredible state of preservation, which was far more than other major cities of the empire. What is more, the photographs capture the quintessential elements of what is called the “</a:t>
            </a:r>
            <a:r>
              <a:rPr lang="en-US" sz="1200" kern="1200" dirty="0" err="1" smtClean="0">
                <a:solidFill>
                  <a:schemeClr val="tx1"/>
                </a:solidFill>
                <a:effectLst/>
                <a:latin typeface="+mn-lt"/>
                <a:ea typeface="+mn-ea"/>
                <a:cs typeface="+mn-cs"/>
              </a:rPr>
              <a:t>Achaemenid</a:t>
            </a:r>
            <a:r>
              <a:rPr lang="en-US" sz="1200" kern="1200" dirty="0" smtClean="0">
                <a:solidFill>
                  <a:schemeClr val="tx1"/>
                </a:solidFill>
                <a:effectLst/>
                <a:latin typeface="+mn-lt"/>
                <a:ea typeface="+mn-ea"/>
                <a:cs typeface="+mn-cs"/>
              </a:rPr>
              <a:t> Court Style,” which was initiated by Darius and continued to be adhered to by his successors who built at the site. This style includes: forests of columns, monumental audience halls, elaborate staircases, and stone relief carvings of people from all corners of the empire. All of this comes together in the stairway reliefs of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mirror images of which are found on the north and east sides of the building. </a:t>
            </a:r>
            <a:endParaRPr lang="en-US" sz="1200" kern="1200" dirty="0" smtClean="0">
              <a:solidFill>
                <a:schemeClr val="tx1"/>
              </a:solidFill>
              <a:effectLst/>
              <a:latin typeface="+mn-lt"/>
              <a:ea typeface="+mn-ea"/>
              <a:cs typeface="+mn-cs"/>
            </a:endParaRPr>
          </a:p>
          <a:p>
            <a:pPr marL="174625" indent="-174625">
              <a:buFontTx/>
              <a:buChar char="-"/>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This photo is of the eastern staircase – here on the left side is depicted 23 foreign delegations bringing tribute to king, in the center are Persian and Median guards, and on the right attendants of the king and noblemen. Overall it can be said to be an idealized representation of the ceremonial activity that would have likely taken place within the building. </a:t>
            </a:r>
            <a:endParaRPr lang="en-US" sz="1200" kern="120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With this introduction to the building and the reliefs, I would now like to turn to the second point of my talk – the construction of the stairway reliefs and the craftsmen who were the masterminds behind these incredible works of art. Inspiration for this form of art dates back to much earlier periods that the first millennium. One such monument is found at </a:t>
            </a:r>
            <a:r>
              <a:rPr lang="en-US" sz="1200" kern="1200" dirty="0" err="1" smtClean="0">
                <a:solidFill>
                  <a:schemeClr val="tx1"/>
                </a:solidFill>
                <a:effectLst/>
                <a:latin typeface="+mn-lt"/>
                <a:ea typeface="+mn-ea"/>
                <a:cs typeface="+mn-cs"/>
              </a:rPr>
              <a:t>Chogha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Zanbil</a:t>
            </a:r>
            <a:r>
              <a:rPr lang="en-US" sz="1200" kern="1200" dirty="0" smtClean="0">
                <a:solidFill>
                  <a:schemeClr val="tx1"/>
                </a:solidFill>
                <a:effectLst/>
                <a:latin typeface="+mn-lt"/>
                <a:ea typeface="+mn-ea"/>
                <a:cs typeface="+mn-cs"/>
              </a:rPr>
              <a:t>, near Susa.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My talk today has a material basis, with a focus in particular on the reliefs of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at Persepolis, attributed to the </a:t>
            </a:r>
            <a:r>
              <a:rPr lang="en-US" sz="1200" kern="1200" dirty="0" err="1" smtClean="0">
                <a:solidFill>
                  <a:schemeClr val="tx1"/>
                </a:solidFill>
                <a:effectLst/>
                <a:latin typeface="+mn-lt"/>
                <a:ea typeface="+mn-ea"/>
                <a:cs typeface="+mn-cs"/>
              </a:rPr>
              <a:t>Achaemenid</a:t>
            </a:r>
            <a:r>
              <a:rPr lang="en-US" sz="1200" kern="1200" dirty="0" smtClean="0">
                <a:solidFill>
                  <a:schemeClr val="tx1"/>
                </a:solidFill>
                <a:effectLst/>
                <a:latin typeface="+mn-lt"/>
                <a:ea typeface="+mn-ea"/>
                <a:cs typeface="+mn-cs"/>
              </a:rPr>
              <a:t> king Darius I. Through a focus on the preserved materials of this great monument, I hope to bring to light traces of the people of the past – both the people who created these carved stone images as the city was being built and those who moved through these space during actual practice. I aim to bring to life their interaction with these works of art by highlighting the ways in which the touch of the craftsmen and artisans created these reliefs, the ways in which their touch is encapsulated in the reliefs, and the ways in which future visitors to this building may have been encouraged or inspired to touch and interact with the reliefs. These various aspects of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stairway reliefs suggests an intentionality on the part of the craftsmen to express through this work of art certain cultural and socio-political concepts and codes of the </a:t>
            </a:r>
            <a:r>
              <a:rPr lang="en-US" sz="1200" kern="1200" dirty="0" err="1" smtClean="0">
                <a:solidFill>
                  <a:schemeClr val="tx1"/>
                </a:solidFill>
                <a:effectLst/>
                <a:latin typeface="+mn-lt"/>
                <a:ea typeface="+mn-ea"/>
                <a:cs typeface="+mn-cs"/>
              </a:rPr>
              <a:t>Achaemenid</a:t>
            </a:r>
            <a:r>
              <a:rPr lang="en-US" sz="1200" kern="1200" dirty="0" smtClean="0">
                <a:solidFill>
                  <a:schemeClr val="tx1"/>
                </a:solidFill>
                <a:effectLst/>
                <a:latin typeface="+mn-lt"/>
                <a:ea typeface="+mn-ea"/>
                <a:cs typeface="+mn-cs"/>
              </a:rPr>
              <a:t> royal court, in addition to demonstrating their skill and mastery of their profession. </a:t>
            </a: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By 2000 BCE there was a clearly defined Elamite culture in this region that was associated with the highlands and was known since prehistoric periods; the capital was located at Susa. The Elamite culture was responsible for building </a:t>
            </a:r>
            <a:r>
              <a:rPr lang="en-US" sz="1200" kern="1200" dirty="0" err="1" smtClean="0">
                <a:solidFill>
                  <a:schemeClr val="tx1"/>
                </a:solidFill>
                <a:effectLst/>
                <a:latin typeface="+mn-lt"/>
                <a:ea typeface="+mn-ea"/>
                <a:cs typeface="+mn-cs"/>
              </a:rPr>
              <a:t>Chogha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Zanbil</a:t>
            </a:r>
            <a:r>
              <a:rPr lang="en-US" sz="1200" kern="1200" dirty="0" smtClean="0">
                <a:solidFill>
                  <a:schemeClr val="tx1"/>
                </a:solidFill>
                <a:effectLst/>
                <a:latin typeface="+mn-lt"/>
                <a:ea typeface="+mn-ea"/>
                <a:cs typeface="+mn-cs"/>
              </a:rPr>
              <a:t>, a monumental mud brick and baked-brick construction, whose named means “large basked-shaped hill,” and which dates to around 1250 BCE. </a:t>
            </a:r>
            <a:endParaRPr lang="en-US" sz="1200" kern="1200" dirty="0" smtClean="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Tx/>
              <a:buChar char="-"/>
              <a:defRPr/>
            </a:pPr>
            <a:endParaRPr lang="sk-SK"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monument has a square base of 344 feet and was 80 feet tall. It has a very early form of an arch, and on top originally stood a temple. The site fell to ruin in 640 when it was attacked by the Assyrian king, Ashurbanipal.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Another predecessor to the craftsmanship of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is found at the site of </a:t>
            </a:r>
            <a:r>
              <a:rPr lang="en-US" sz="1200" kern="1200" dirty="0" err="1" smtClean="0">
                <a:solidFill>
                  <a:schemeClr val="tx1"/>
                </a:solidFill>
                <a:effectLst/>
                <a:latin typeface="+mn-lt"/>
                <a:ea typeface="+mn-ea"/>
                <a:cs typeface="+mn-cs"/>
              </a:rPr>
              <a:t>Tepe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Nush-i</a:t>
            </a:r>
            <a:r>
              <a:rPr lang="en-US" sz="1200" kern="1200" dirty="0" smtClean="0">
                <a:solidFill>
                  <a:schemeClr val="tx1"/>
                </a:solidFill>
                <a:effectLst/>
                <a:latin typeface="+mn-lt"/>
                <a:ea typeface="+mn-ea"/>
                <a:cs typeface="+mn-cs"/>
              </a:rPr>
              <a:t> Jan in western Iran, which dates back to the Iron Age. This is one of the few sites associated with the Median culture of the highlands of Zagros mountains. The monuments were construction in the second half of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then abandoned in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4625" indent="-174625">
              <a:buFontTx/>
              <a:buChar char="-"/>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171450" marR="0" lvl="1" indent="-171450" algn="l" defTabSz="457200" rtl="0" eaLnBrk="1" fontAlgn="auto" latinLnBrk="0" hangingPunct="1">
              <a:lnSpc>
                <a:spcPct val="100000"/>
              </a:lnSpc>
              <a:spcBef>
                <a:spcPts val="0"/>
              </a:spcBef>
              <a:spcAft>
                <a:spcPts val="0"/>
              </a:spcAft>
              <a:buClrTx/>
              <a:buSzTx/>
              <a:buFontTx/>
              <a:buChar char="-"/>
              <a:defRPr/>
            </a:pPr>
            <a:r>
              <a:rPr lang="en-US" sz="1200" kern="1200" dirty="0" smtClean="0">
                <a:solidFill>
                  <a:schemeClr val="tx1"/>
                </a:solidFill>
                <a:effectLst/>
                <a:latin typeface="+mn-lt"/>
                <a:ea typeface="+mn-ea"/>
                <a:cs typeface="+mn-cs"/>
              </a:rPr>
              <a:t>What is remarkable at the site is the great structure that resembles a fortress – inside is a columned hall, providing an early incarnation of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of Persepolis. Also noteworthy are the thick enclosure walls that were made of mudbrick. </a:t>
            </a: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Photograph of the site today. </a:t>
            </a:r>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Both of these sites were eventually taken by king Cyrus, who also eventually took Babylon in 539 BCE, marking the beginning of what is now referred to as the </a:t>
            </a:r>
            <a:r>
              <a:rPr lang="en-US" sz="1200" kern="1200" dirty="0" err="1" smtClean="0">
                <a:solidFill>
                  <a:schemeClr val="tx1"/>
                </a:solidFill>
                <a:effectLst/>
                <a:latin typeface="+mn-lt"/>
                <a:ea typeface="+mn-ea"/>
                <a:cs typeface="+mn-cs"/>
              </a:rPr>
              <a:t>Achaemaenid</a:t>
            </a:r>
            <a:r>
              <a:rPr lang="en-US" sz="1200" kern="1200" dirty="0" smtClean="0">
                <a:solidFill>
                  <a:schemeClr val="tx1"/>
                </a:solidFill>
                <a:effectLst/>
                <a:latin typeface="+mn-lt"/>
                <a:ea typeface="+mn-ea"/>
                <a:cs typeface="+mn-cs"/>
              </a:rPr>
              <a:t> Persian empire. Cyrus carried out noteworthy construction at both Susa and Pasargadae, his new capital, which continued under successor Darius.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One aspect is the unprecedented use of monumental stone architecture with reliefs and columned halls. The entrance to the city was marked by a gate followed by gardened walkways and bridges that led to the palaces and pavilions. These qualities drew on elements of preceding and neighboring cultures, for example the new concept of space, with buildings that are very open and welcoming. </a:t>
            </a:r>
            <a:endParaRPr lang="en-US" sz="1200" kern="1200" dirty="0" smtClean="0">
              <a:solidFill>
                <a:schemeClr val="tx1"/>
              </a:solidFill>
              <a:effectLst/>
              <a:latin typeface="+mn-lt"/>
              <a:ea typeface="+mn-ea"/>
              <a:cs typeface="+mn-cs"/>
            </a:endParaRPr>
          </a:p>
          <a:p>
            <a:pPr marL="0" indent="0">
              <a:buFontTx/>
              <a:buNone/>
            </a:pPr>
            <a:endParaRPr lang="en-US" baseline="0" dirty="0" smtClean="0"/>
          </a:p>
          <a:p>
            <a:pPr marL="0" indent="0">
              <a:buFontTx/>
              <a:buNone/>
            </a:pPr>
            <a:endParaRPr lang="en-US" baseline="0" dirty="0" smtClean="0"/>
          </a:p>
          <a:p>
            <a:pPr marL="0" indent="0">
              <a:buFontTx/>
              <a:buNone/>
            </a:pPr>
            <a:endParaRPr lang="en-US" baseline="0" dirty="0" smtClean="0"/>
          </a:p>
          <a:p>
            <a:pPr marL="174625" indent="-174625">
              <a:buFontTx/>
              <a:buChar char="-"/>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Palace P was one such monument – the columns, the lower sections of which are still standing at the site today, show the fine stone working that was employed in constructing the city. </a:t>
            </a:r>
            <a:endParaRPr lang="en-US" sz="1200" kern="1200" dirty="0" smtClean="0">
              <a:solidFill>
                <a:schemeClr val="tx1"/>
              </a:solidFill>
              <a:effectLst/>
              <a:latin typeface="+mn-lt"/>
              <a:ea typeface="+mn-ea"/>
              <a:cs typeface="+mn-cs"/>
            </a:endParaRPr>
          </a:p>
          <a:p>
            <a:pPr marL="342900" lvl="0" indent="-342900">
              <a:buFontTx/>
              <a:buChar char="-"/>
            </a:pPr>
            <a:endParaRPr lang="en-US" b="0" kern="1200" baseline="0" dirty="0" smtClean="0">
              <a:solidFill>
                <a:schemeClr val="tx1"/>
              </a:solidFill>
              <a:effectLst/>
            </a:endParaRPr>
          </a:p>
          <a:p>
            <a:pPr marL="174625" indent="-174625">
              <a:buFontTx/>
              <a:buChar char="-"/>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As I mentioned, this use of stone was not yet common to the region, but rather was likely introduced by Cyrus as a result of his travels throughout Anatolia, where craftsmen and carvers were building large temples entirely of stone, including columned porticoes – a prime example being the temple of Artemis at Ephesus and temples at the site of Priene. </a:t>
            </a:r>
            <a:endParaRPr lang="en-US" sz="1200" kern="120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addition to stone columns, buildings as Susa also contained carved stone reliefs, in particular in doorjambs to the palaces. This example of a doorjamb shows the lower portions of two mythological figures – a bull-man and a fish-man. The relief to the right shows the inspiration for this type of carving; it is a relief from an Assyrian temple at the site of Nimrud, ancient </a:t>
            </a:r>
            <a:r>
              <a:rPr lang="en-US" sz="1200" kern="1200" dirty="0" err="1" smtClean="0">
                <a:solidFill>
                  <a:schemeClr val="tx1"/>
                </a:solidFill>
                <a:effectLst/>
                <a:latin typeface="+mn-lt"/>
                <a:ea typeface="+mn-ea"/>
                <a:cs typeface="+mn-cs"/>
              </a:rPr>
              <a:t>Kalhu</a:t>
            </a:r>
            <a:r>
              <a:rPr lang="en-US" sz="1200" kern="1200" dirty="0" smtClean="0">
                <a:solidFill>
                  <a:schemeClr val="tx1"/>
                </a:solidFill>
                <a:effectLst/>
                <a:latin typeface="+mn-lt"/>
                <a:ea typeface="+mn-ea"/>
                <a:cs typeface="+mn-cs"/>
              </a:rPr>
              <a:t>. These figures were protective beings that guarded the entrances to royal buildings. </a:t>
            </a:r>
            <a:endParaRPr lang="en-US" sz="1200" kern="120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was among the first buildings constructed at the city of Persepolis, founded around 520 BCE by Darius the , who ruled from 522 through 486 BCE. Persepolis, as it was called in Greek, </a:t>
            </a:r>
            <a:r>
              <a:rPr lang="en-US" sz="1200" kern="1200" dirty="0" err="1" smtClean="0">
                <a:solidFill>
                  <a:schemeClr val="tx1"/>
                </a:solidFill>
                <a:effectLst/>
                <a:latin typeface="+mn-lt"/>
                <a:ea typeface="+mn-ea"/>
                <a:cs typeface="+mn-cs"/>
              </a:rPr>
              <a:t>meaing</a:t>
            </a:r>
            <a:r>
              <a:rPr lang="en-US" sz="1200" kern="1200" dirty="0" smtClean="0">
                <a:solidFill>
                  <a:schemeClr val="tx1"/>
                </a:solidFill>
                <a:effectLst/>
                <a:latin typeface="+mn-lt"/>
                <a:ea typeface="+mn-ea"/>
                <a:cs typeface="+mn-cs"/>
              </a:rPr>
              <a:t> “city of the Persians, or “</a:t>
            </a:r>
            <a:r>
              <a:rPr lang="en-US" sz="1200" kern="1200" dirty="0" err="1" smtClean="0">
                <a:solidFill>
                  <a:schemeClr val="tx1"/>
                </a:solidFill>
                <a:effectLst/>
                <a:latin typeface="+mn-lt"/>
                <a:ea typeface="+mn-ea"/>
                <a:cs typeface="+mn-cs"/>
              </a:rPr>
              <a:t>Parsa</a:t>
            </a:r>
            <a:r>
              <a:rPr lang="en-US" sz="1200" kern="1200" dirty="0" smtClean="0">
                <a:solidFill>
                  <a:schemeClr val="tx1"/>
                </a:solidFill>
                <a:effectLst/>
                <a:latin typeface="+mn-lt"/>
                <a:ea typeface="+mn-ea"/>
                <a:cs typeface="+mn-cs"/>
              </a:rPr>
              <a:t>” in Old Persian, was one of the 5 principal dynastic centers of the </a:t>
            </a:r>
            <a:r>
              <a:rPr lang="en-US" sz="1200" kern="1200" dirty="0" err="1" smtClean="0">
                <a:solidFill>
                  <a:schemeClr val="tx1"/>
                </a:solidFill>
                <a:effectLst/>
                <a:latin typeface="+mn-lt"/>
                <a:ea typeface="+mn-ea"/>
                <a:cs typeface="+mn-cs"/>
              </a:rPr>
              <a:t>Achaemenid</a:t>
            </a:r>
            <a:r>
              <a:rPr lang="en-US" sz="1200" kern="1200" dirty="0" smtClean="0">
                <a:solidFill>
                  <a:schemeClr val="tx1"/>
                </a:solidFill>
                <a:effectLst/>
                <a:latin typeface="+mn-lt"/>
                <a:ea typeface="+mn-ea"/>
                <a:cs typeface="+mn-cs"/>
              </a:rPr>
              <a:t> Persian Empire, along with Susa, Pasargadae, Ecbatana, and Babylon. This vast empire contained within its boundaries a diversity of peoples and cultures. Though founded by Persepolis, work continued at the site until the fourth century, with later additions by Xerxes, Artaxerxes I and Artaxerxes III, until its destruction in 330 BCE with the arrival of Alexander III of Macedon (or Alexander the Great) and his army.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Inspiration for this tradition similarly included examples from outside of the Assyrian heartland, with some of the expertise and impetus for this style of architectural decoration coming from the west, specifically in the area of Syria from sites associated with the Neo-Hittite culture of the early first-millennium BCE. </a:t>
            </a: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Similar to the reworking of the art form to match the demands of the </a:t>
            </a:r>
            <a:r>
              <a:rPr lang="en-US" sz="1200" kern="1200" dirty="0" err="1" smtClean="0">
                <a:solidFill>
                  <a:schemeClr val="tx1"/>
                </a:solidFill>
                <a:effectLst/>
                <a:latin typeface="+mn-lt"/>
                <a:ea typeface="+mn-ea"/>
                <a:cs typeface="+mn-cs"/>
              </a:rPr>
              <a:t>Achaemenid</a:t>
            </a:r>
            <a:r>
              <a:rPr lang="en-US" sz="1200" kern="1200" dirty="0" smtClean="0">
                <a:solidFill>
                  <a:schemeClr val="tx1"/>
                </a:solidFill>
                <a:effectLst/>
                <a:latin typeface="+mn-lt"/>
                <a:ea typeface="+mn-ea"/>
                <a:cs typeface="+mn-cs"/>
              </a:rPr>
              <a:t> Court Style, the Assyrians took inspiration for the wall reliefs found on exterior gates and walk-ways at such sites cities as Carchemish, beginning with the first king of the Neo-Assyrian empire, </a:t>
            </a:r>
            <a:r>
              <a:rPr lang="en-US" sz="1200" kern="1200" dirty="0" err="1" smtClean="0">
                <a:solidFill>
                  <a:schemeClr val="tx1"/>
                </a:solidFill>
                <a:effectLst/>
                <a:latin typeface="+mn-lt"/>
                <a:ea typeface="+mn-ea"/>
                <a:cs typeface="+mn-cs"/>
              </a:rPr>
              <a:t>Ashurnasirpal</a:t>
            </a:r>
            <a:r>
              <a:rPr lang="en-US" sz="1200" kern="1200" dirty="0" smtClean="0">
                <a:solidFill>
                  <a:schemeClr val="tx1"/>
                </a:solidFill>
                <a:effectLst/>
                <a:latin typeface="+mn-lt"/>
                <a:ea typeface="+mn-ea"/>
                <a:cs typeface="+mn-cs"/>
              </a:rPr>
              <a:t> II, who campaigned in this region to the west of the heartland of this empire.</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The king and his craftsmen then introduced this form of art not only on the exterior of buildings but also on the inside of their palaces and temples. This examples shows such reliefs around the lower section of the throne room of the Northwest Palace. </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addition to mythological figures, the Assyrian reliefs also depicted militaristic scenes and formal scenes involving the king, comparable examples of which we’ll also see when we turn to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reliefs.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One additional building worth mentioning is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that Darius built at Susa. As I mentioned, Darius was involved in construction at Pasargadae, completing some of the buildings of his father Cyrus. Yet he also carried out a building project at Susa, adding a great audience hall with carved stone sculpture and great columns as seen at Pasargadae. </a:t>
            </a:r>
            <a:endParaRPr lang="en-US" sz="1200" kern="120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This early practice may have helped Darius prepare for executing the monuments of Persepolis, which draw on these earlier examples. It might be said that the full expression of </a:t>
            </a:r>
            <a:r>
              <a:rPr lang="en-US" sz="1200" kern="1200" dirty="0" err="1" smtClean="0">
                <a:solidFill>
                  <a:schemeClr val="tx1"/>
                </a:solidFill>
                <a:effectLst/>
                <a:latin typeface="+mn-lt"/>
                <a:ea typeface="+mn-ea"/>
                <a:cs typeface="+mn-cs"/>
              </a:rPr>
              <a:t>Achaemenid</a:t>
            </a:r>
            <a:r>
              <a:rPr lang="en-US" sz="1200" kern="1200" dirty="0" smtClean="0">
                <a:solidFill>
                  <a:schemeClr val="tx1"/>
                </a:solidFill>
                <a:effectLst/>
                <a:latin typeface="+mn-lt"/>
                <a:ea typeface="+mn-ea"/>
                <a:cs typeface="+mn-cs"/>
              </a:rPr>
              <a:t> Court Style as well as the craftsmanship that comes to define the </a:t>
            </a:r>
            <a:r>
              <a:rPr lang="en-US" sz="1200" kern="1200" dirty="0" err="1" smtClean="0">
                <a:solidFill>
                  <a:schemeClr val="tx1"/>
                </a:solidFill>
                <a:effectLst/>
                <a:latin typeface="+mn-lt"/>
                <a:ea typeface="+mn-ea"/>
                <a:cs typeface="+mn-cs"/>
              </a:rPr>
              <a:t>Achaemenid</a:t>
            </a:r>
            <a:r>
              <a:rPr lang="en-US" sz="1200" kern="1200" dirty="0" smtClean="0">
                <a:solidFill>
                  <a:schemeClr val="tx1"/>
                </a:solidFill>
                <a:effectLst/>
                <a:latin typeface="+mn-lt"/>
                <a:ea typeface="+mn-ea"/>
                <a:cs typeface="+mn-cs"/>
              </a:rPr>
              <a:t> period was fully realized at Persepolis, Darius’ newly minted city. The craftsmen that he would have brought with him, the men whose skilled hands and learned touch brought to life the great monuments and the reliefs of the Susa and Pasargadae, were his accomplices in this venture. </a:t>
            </a:r>
            <a:endParaRPr lang="en-US" sz="1200" kern="120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At Persepolis, one of their great feats was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and its accompanying stairway reliefs. The practice the carvers would have had at earlier sites, and tips they may have acquired from craftsmen of other areas of the ancient Near East, bolstered the execution of this grand sequence of stone reliefs.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other words,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reliefs became an outlet for the growth of this artistic tradition with a new level of expression and artistry. Not only does the overall execution provide access to these professionals, but the details of the carving offer a glimpse of their hands at work.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smtClean="0">
                <a:solidFill>
                  <a:schemeClr val="tx1"/>
                </a:solidFill>
                <a:effectLst/>
                <a:latin typeface="+mn-lt"/>
                <a:ea typeface="+mn-ea"/>
                <a:cs typeface="+mn-cs"/>
              </a:rPr>
              <a:t>What I mean by this is that if you look very closely at the reliefs, you can see evidence of the touch of these craftsmen, in particular their tool marks on the hard limestone, but also the attention to detail that they maintained throughout the composition – for example the tool marks on the face of this camel, and the execution of his eye and lips.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The same can be said of the head of this ram, the eyes and nose but also the tuffs of fur on its neck. Amidst all of this are the tools of the workmen that are still visible. </a:t>
            </a:r>
            <a:endParaRPr lang="en-US" sz="1200" kern="120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None/>
              <a:defRPr/>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Darius states in inscription that he  built a “fortress” where there was none before. This shows a reconstruction of the new platform and buildings constructed as part of Darius’ newly planned citadel, which were meant to serve important political, administrative, and ritual activities at the center of the Fars province; the size of the platform measures 455 by 300 meters.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Even such minor details as the ties on </a:t>
            </a:r>
            <a:r>
              <a:rPr lang="en-US" sz="1200" kern="1200" dirty="0" err="1" smtClean="0">
                <a:solidFill>
                  <a:schemeClr val="tx1"/>
                </a:solidFill>
                <a:effectLst/>
                <a:latin typeface="+mn-lt"/>
                <a:ea typeface="+mn-ea"/>
                <a:cs typeface="+mn-cs"/>
              </a:rPr>
              <a:t>footware</a:t>
            </a:r>
            <a:r>
              <a:rPr lang="en-US" sz="1200" kern="1200" dirty="0" smtClean="0">
                <a:solidFill>
                  <a:schemeClr val="tx1"/>
                </a:solidFill>
                <a:effectLst/>
                <a:latin typeface="+mn-lt"/>
                <a:ea typeface="+mn-ea"/>
                <a:cs typeface="+mn-cs"/>
              </a:rPr>
              <a:t> received the same level of attention. From the largest to the smallest element, the craftsmen ensured that every element was perfect. </a:t>
            </a:r>
            <a:endParaRPr lang="en-US" sz="1200" kern="1200" dirty="0" smtClean="0">
              <a:solidFill>
                <a:schemeClr val="tx1"/>
              </a:solidFill>
              <a:effectLst/>
              <a:latin typeface="+mn-lt"/>
              <a:ea typeface="+mn-ea"/>
              <a:cs typeface="+mn-cs"/>
            </a:endParaRPr>
          </a:p>
          <a:p>
            <a:endParaRPr lang="en-US" i="0" kern="1200" baseline="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sz="1200" i="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defRPr/>
            </a:pPr>
            <a:r>
              <a:rPr lang="en-US" baseline="0" dirty="0" smtClean="0"/>
              <a:t>Detail: carving technique</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defRPr/>
            </a:pPr>
            <a:endParaRPr lang="en-US" sz="1200" b="1" i="0" kern="1200" dirty="0" smtClean="0">
              <a:solidFill>
                <a:schemeClr val="tx1"/>
              </a:solidFill>
              <a:effectLst/>
              <a:latin typeface="+mn-lt"/>
              <a:ea typeface="+mn-ea"/>
              <a:cs typeface="+mn-cs"/>
            </a:endParaRPr>
          </a:p>
          <a:p>
            <a:endParaRPr lang="en-US" i="0" kern="1200" baseline="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But the craftsmen didn’t just leave their “touch” on the reliefs through the traces of their carving tools and the finessed details, but they also intentionally left their mark in form of what we now call “maker’s marks.” In the image on the left, to the right of the figure, are two diamonds, one on top of the other like a figure-eight. This one in particular was placed just below the overhand of the reliefs on the top of the staircase. This same symbol has been found on other reliefs at Persepolis, including some in the palaces of the kings, so not just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Whether these are marks of an individual craftsman, similar to a person’s signature today, or whether it was the mark of a group of craftsmen or guild is hard to say. Regardless, there is no questioning the intentionality of this mark, and the desire for the craftsman or men to leave a symbol of their touch, or their hands on the relief itself, that, when any person moving past the relief saw, would have been reminded of the process of creation of these works of art and the men responsible for them.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For the third aspect of the tactile aspect of the reliefs, I will now turn to their finished form and the representation of touch in the imagery itself.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I briefly mentioned earlier, there were two monumental stairways that allowed a person to enter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at Persepolis, one was on the north side, closest to the main gateway leading up to the terrace – the Gate of All Lands. The other staircase was on the east side, facing the 100-Columned Hall. The staircase on the north side had been exposed throughout much of history. However, that on the east side was newly exposed during the Oriental Institute’s work at the site in the 1930s. For this reason, it is the better preserved of the two. Yet the two are mirror images of one another. So, where one element isn’t preserved on one staircase, the other staircase may fill in that void, should that section be preserved there.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To the left were 23 delegations bringing tribute to the king divided by cypress trees and led by Median and Persian Ushers. This photograph, one of the OI archival images, shows the detail of each figure. There’s been disputes in past over the identification of these groups, which is in part based on materials they carry and garments (all different). Sometimes they are connected to an inscription from Darius’ tomb of 23 delegations, though at a different site. </a:t>
            </a:r>
            <a:endParaRPr lang="en-US" sz="1200" kern="120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central panel consisted of guards in Persian and Median dress. The Medes have domed hats, carry short sword (</a:t>
            </a:r>
            <a:r>
              <a:rPr lang="en-US" sz="1200" kern="1200" dirty="0" err="1" smtClean="0">
                <a:solidFill>
                  <a:schemeClr val="tx1"/>
                </a:solidFill>
                <a:effectLst/>
                <a:latin typeface="+mn-lt"/>
                <a:ea typeface="+mn-ea"/>
                <a:cs typeface="+mn-cs"/>
              </a:rPr>
              <a:t>akinakes</a:t>
            </a:r>
            <a:r>
              <a:rPr lang="en-US" sz="1200" kern="1200" dirty="0" smtClean="0">
                <a:solidFill>
                  <a:schemeClr val="tx1"/>
                </a:solidFill>
                <a:effectLst/>
                <a:latin typeface="+mn-lt"/>
                <a:ea typeface="+mn-ea"/>
                <a:cs typeface="+mn-cs"/>
              </a:rPr>
              <a:t>) attached to their belts, and the Persians have fluted tiaras, and carry a figure-of-eight shield (</a:t>
            </a:r>
            <a:r>
              <a:rPr lang="en-US" sz="1200" kern="1200" dirty="0" err="1" smtClean="0">
                <a:solidFill>
                  <a:schemeClr val="tx1"/>
                </a:solidFill>
                <a:effectLst/>
                <a:latin typeface="+mn-lt"/>
                <a:ea typeface="+mn-ea"/>
                <a:cs typeface="+mn-cs"/>
              </a:rPr>
              <a:t>dipylon</a:t>
            </a: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right side included additional guards, as well as attendants and noblemen. </a:t>
            </a:r>
            <a:endParaRPr lang="en-US" sz="1200" kern="120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depiction of the delegations carrying tribute for the king represent some of the most interesting representations of touch, that is to say, the way that they are shown holding vessels or engaging and controlling animals. The detail and variation that is show with each figure and each object shows close dedication on the part of the craftsmen.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1" i="0" kern="1200" dirty="0" smtClean="0">
              <a:solidFill>
                <a:schemeClr val="tx1"/>
              </a:solidFill>
              <a:effectLst/>
              <a:latin typeface="+mn-lt"/>
              <a:ea typeface="+mn-ea"/>
              <a:cs typeface="+mn-cs"/>
            </a:endParaRPr>
          </a:p>
          <a:p>
            <a:endParaRPr lang="en-US" i="0" kern="1200" baseline="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As with this correlation, they would have been basing their representations on real life examples, thinking of form and weight and the material they were made of. </a:t>
            </a:r>
            <a:endParaRPr lang="en-US" sz="1200" kern="1200" dirty="0" smtClean="0">
              <a:solidFill>
                <a:schemeClr val="tx1"/>
              </a:solidFill>
              <a:effectLst/>
              <a:latin typeface="+mn-lt"/>
              <a:ea typeface="+mn-ea"/>
              <a:cs typeface="+mn-cs"/>
            </a:endParaRPr>
          </a:p>
          <a:p>
            <a:pPr lvl="0"/>
            <a:endParaRPr lang="en-US" sz="1200" u="none" kern="1200" dirty="0" smtClean="0">
              <a:solidFill>
                <a:schemeClr val="tx1"/>
              </a:solidFill>
              <a:effectLst/>
              <a:latin typeface="+mn-lt"/>
              <a:ea typeface="+mn-ea"/>
              <a:cs typeface="+mn-cs"/>
            </a:endParaRPr>
          </a:p>
          <a:p>
            <a:pPr lvl="0"/>
            <a:endParaRPr lang="en-US" sz="1200" u="none" kern="1200" dirty="0" smtClean="0">
              <a:solidFill>
                <a:schemeClr val="tx1"/>
              </a:solidFill>
              <a:effectLst/>
              <a:latin typeface="+mn-lt"/>
              <a:ea typeface="+mn-ea"/>
              <a:cs typeface="+mn-cs"/>
            </a:endParaRPr>
          </a:p>
          <a:p>
            <a:pPr lvl="0"/>
            <a:endParaRPr lang="en-US" sz="1200" u="none" kern="1200" dirty="0" smtClean="0">
              <a:solidFill>
                <a:schemeClr val="tx1"/>
              </a:solidFill>
              <a:effectLst/>
              <a:latin typeface="+mn-lt"/>
              <a:ea typeface="+mn-ea"/>
              <a:cs typeface="+mn-cs"/>
            </a:endParaRPr>
          </a:p>
          <a:p>
            <a:pPr lvl="0"/>
            <a:endParaRPr lang="en-US" sz="1200" u="none" kern="1200" dirty="0" smtClean="0">
              <a:solidFill>
                <a:schemeClr val="tx1"/>
              </a:solidFill>
              <a:effectLst/>
              <a:latin typeface="+mn-lt"/>
              <a:ea typeface="+mn-ea"/>
              <a:cs typeface="+mn-cs"/>
            </a:endParaRPr>
          </a:p>
          <a:p>
            <a:pPr lvl="0"/>
            <a:r>
              <a:rPr lang="en-US" sz="1200" u="none" kern="1200" dirty="0" smtClean="0">
                <a:solidFill>
                  <a:schemeClr val="tx1"/>
                </a:solidFill>
                <a:effectLst/>
                <a:latin typeface="+mn-lt"/>
                <a:ea typeface="+mn-ea"/>
                <a:cs typeface="+mn-cs"/>
              </a:rPr>
              <a:t>- Armenian</a:t>
            </a:r>
            <a:r>
              <a:rPr lang="en-US" sz="1200" u="none" kern="1200" baseline="0" dirty="0" smtClean="0">
                <a:solidFill>
                  <a:schemeClr val="tx1"/>
                </a:solidFill>
                <a:effectLst/>
                <a:latin typeface="+mn-lt"/>
                <a:ea typeface="+mn-ea"/>
                <a:cs typeface="+mn-cs"/>
              </a:rPr>
              <a:t> = Gilt silver vessel, no provenance</a:t>
            </a:r>
            <a:endParaRPr lang="en-US" sz="1200" u="none" kern="1200" dirty="0" smtClean="0">
              <a:solidFill>
                <a:schemeClr val="tx1"/>
              </a:solidFill>
              <a:effectLst/>
              <a:latin typeface="+mn-lt"/>
              <a:ea typeface="+mn-ea"/>
              <a:cs typeface="+mn-cs"/>
            </a:endParaRPr>
          </a:p>
          <a:p>
            <a:pPr marL="628650" lvl="1" indent="-171450">
              <a:buFontTx/>
              <a:buChar char="-"/>
            </a:pPr>
            <a:endParaRPr lang="en-US" sz="2000" kern="1200" dirty="0" smtClean="0">
              <a:solidFill>
                <a:schemeClr val="tx1"/>
              </a:solidFill>
              <a:effectLst/>
              <a:latin typeface="+mn-lt"/>
              <a:ea typeface="+mn-ea"/>
              <a:cs typeface="+mn-cs"/>
            </a:endParaRPr>
          </a:p>
          <a:p>
            <a:endParaRPr lang="en-US" i="0" kern="1200" baseline="0" dirty="0" smtClean="0">
              <a:solidFill>
                <a:schemeClr val="tx1"/>
              </a:solidFill>
              <a:effectLst/>
              <a:latin typeface="+mn-lt"/>
              <a:ea typeface="+mn-ea"/>
              <a:cs typeface="+mn-cs"/>
            </a:endParaRPr>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Here are representations of two similar yet slightly different vessels. The way that the tribute bearers’ hands are done is also slightly different, taking into account the exact shape of the base of these tall vessels.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Reconstruction by CAMEL lab – columned halls  </a:t>
            </a:r>
            <a:endParaRPr lang="en-US" sz="1200" kern="1200" dirty="0" smtClean="0">
              <a:solidFill>
                <a:schemeClr val="tx1"/>
              </a:solidFill>
              <a:effectLst/>
              <a:latin typeface="+mn-lt"/>
              <a:ea typeface="+mn-ea"/>
              <a:cs typeface="+mn-cs"/>
            </a:endParaRPr>
          </a:p>
          <a:p>
            <a:pPr marL="0" indent="0">
              <a:buFontTx/>
              <a:buNone/>
            </a:pPr>
            <a:endParaRPr lang="en-US"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The same is true of these shallow bowls, the bearers’ hands shown flat in order to accommodate the varying shapes, their thumbs cupping the exterior. </a:t>
            </a:r>
            <a:endParaRPr lang="en-US" dirty="0" smtClean="0"/>
          </a:p>
          <a:p>
            <a:endParaRPr lang="en-US" dirty="0" smtClean="0"/>
          </a:p>
          <a:p>
            <a:endParaRPr lang="en-US" dirty="0" smtClean="0"/>
          </a:p>
          <a:p>
            <a:endParaRPr lang="en-US" dirty="0" smtClean="0"/>
          </a:p>
          <a:p>
            <a:r>
              <a:rPr lang="en-US" dirty="0" err="1" smtClean="0"/>
              <a:t>Apadana</a:t>
            </a:r>
            <a:r>
              <a:rPr lang="en-US" dirty="0" smtClean="0"/>
              <a:t>, detail of gifts carried by an Ionian tribute bearer, P. 29347. Print from Persepolis and Ancient Iran: Catalog of Expedition Photographs, 3D8.</a:t>
            </a:r>
            <a:endParaRPr lang="en-US" dirty="0" smtClean="0"/>
          </a:p>
          <a:p>
            <a:endParaRPr lang="en-US" dirty="0" smtClean="0">
              <a:latin typeface="Calibri" panose="020F0502020204030204"/>
              <a:cs typeface="Calibri" panose="020F0502020204030204"/>
            </a:endParaRPr>
          </a:p>
          <a:p>
            <a:r>
              <a:rPr lang="en-US" dirty="0" err="1" smtClean="0"/>
              <a:t>Apadana</a:t>
            </a:r>
            <a:r>
              <a:rPr lang="en-US" dirty="0" smtClean="0"/>
              <a:t>, detail of gold vessels, carried by a Bactrian tribute bearer, P. 29348. Print from Persepolis and Ancient Iran: Catalog of Expedition Photographs, 3D9.</a:t>
            </a: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Here too with the tight gripping of the bracelet with griffin heads at two ends.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Calibri" panose="020F0502020204030204"/>
              <a:cs typeface="Calibri" panose="020F0502020204030204"/>
            </a:endParaRPr>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Calibri" panose="020F0502020204030204"/>
              <a:cs typeface="Calibri" panose="020F0502020204030204"/>
            </a:endParaRPr>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Calibri" panose="020F0502020204030204"/>
              <a:cs typeface="Calibri" panose="020F0502020204030204"/>
            </a:endParaRPr>
          </a:p>
          <a:p>
            <a:pPr marL="0" marR="0" indent="0" algn="l" defTabSz="457200" rtl="0" eaLnBrk="1" fontAlgn="auto" latinLnBrk="0" hangingPunct="1">
              <a:lnSpc>
                <a:spcPct val="100000"/>
              </a:lnSpc>
              <a:spcBef>
                <a:spcPts val="0"/>
              </a:spcBef>
              <a:spcAft>
                <a:spcPts val="0"/>
              </a:spcAft>
              <a:buClrTx/>
              <a:buSzTx/>
              <a:buFontTx/>
              <a:buNone/>
              <a:defRPr/>
            </a:pPr>
            <a:r>
              <a:rPr lang="en-US" dirty="0" err="1" smtClean="0"/>
              <a:t>Apadana</a:t>
            </a:r>
            <a:r>
              <a:rPr lang="en-US" dirty="0" smtClean="0"/>
              <a:t>, detail of a bracelet with two griffin heads, carried by a Syrian tribute bearer, P. 23160. Print from Persepolis and Ancient Iran: Catalog of Expedition Photographs, 3D4.</a:t>
            </a: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This figure is shown carrying two baskets with containers inside using a pole suspended across his shoulders. The representation perfectly communicates the weight of these baskets through the slight bend in the pole, the individual bracing against this weight. </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r>
              <a:rPr lang="en-US" dirty="0" smtClean="0"/>
              <a:t>IRAN: Persepolis </a:t>
            </a:r>
            <a:r>
              <a:rPr lang="en-US" dirty="0" err="1" smtClean="0"/>
              <a:t>Apadana</a:t>
            </a:r>
            <a:r>
              <a:rPr lang="en-US" dirty="0" smtClean="0"/>
              <a:t>, E. Stairway, and Indian tribute bearer carrying perfume bottles</a:t>
            </a:r>
            <a:endParaRPr lang="en-US" dirty="0" smtClean="0"/>
          </a:p>
          <a:p>
            <a:r>
              <a:rPr lang="en-US" sz="1200" b="0" i="0" kern="1200" dirty="0" smtClean="0">
                <a:solidFill>
                  <a:schemeClr val="tx1"/>
                </a:solidFill>
                <a:effectLst/>
                <a:latin typeface="+mn-lt"/>
                <a:ea typeface="+mn-ea"/>
                <a:cs typeface="+mn-cs"/>
              </a:rPr>
              <a:t>- bending of the pole,</a:t>
            </a:r>
            <a:r>
              <a:rPr lang="en-US" sz="1200" b="0" i="0" kern="1200" baseline="0" dirty="0" smtClean="0">
                <a:solidFill>
                  <a:schemeClr val="tx1"/>
                </a:solidFill>
                <a:effectLst/>
                <a:latin typeface="+mn-lt"/>
                <a:ea typeface="+mn-ea"/>
                <a:cs typeface="+mn-cs"/>
              </a:rPr>
              <a:t> shoulder muscles – bracing against the weight </a:t>
            </a:r>
            <a:endParaRPr lang="en-US" sz="1200" b="0" i="0" kern="1200" dirty="0" smtClean="0">
              <a:solidFill>
                <a:schemeClr val="tx1"/>
              </a:solidFill>
              <a:effectLst/>
              <a:latin typeface="+mn-lt"/>
              <a:ea typeface="+mn-ea"/>
              <a:cs typeface="+mn-cs"/>
            </a:endParaRPr>
          </a:p>
          <a:p>
            <a:br>
              <a:rPr lang="en-US" dirty="0" smtClean="0"/>
            </a:b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Yet another figure carries a skin of an animal over his shoulder, clasping the leg so that it doesn’t fall back. </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endParaRPr lang="en-US" dirty="0" smtClean="0"/>
          </a:p>
          <a:p>
            <a:r>
              <a:rPr lang="en-US" dirty="0" err="1" smtClean="0"/>
              <a:t>Apadana</a:t>
            </a:r>
            <a:r>
              <a:rPr lang="en-US" dirty="0" smtClean="0"/>
              <a:t>, East Stairway, detail of the bearer of an animal skin in the Arian (?) delegation. P. 24944. Print from Persepolis and Ancient Iran: Catalog of Expedition Photographs, 3A4.</a:t>
            </a: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Some attendants carry textiles draped over their arms and hands.  </a:t>
            </a:r>
            <a:endParaRPr lang="en-US" sz="1200" kern="1200" dirty="0" smtClean="0">
              <a:solidFill>
                <a:schemeClr val="tx1"/>
              </a:solidFill>
              <a:effectLst/>
              <a:latin typeface="+mn-lt"/>
              <a:ea typeface="+mn-ea"/>
              <a:cs typeface="+mn-cs"/>
            </a:endParaRPr>
          </a:p>
          <a:p>
            <a:endParaRPr lang="en-US" dirty="0" smtClean="0"/>
          </a:p>
          <a:p>
            <a:endParaRPr lang="en-US" dirty="0" smtClean="0"/>
          </a:p>
          <a:p>
            <a:r>
              <a:rPr lang="en-US" dirty="0" smtClean="0"/>
              <a:t>Details: Section three of the panorama (P 28998-29002), numbered from left to right, of the lower register of the left side of the </a:t>
            </a:r>
            <a:r>
              <a:rPr lang="en-US" dirty="0" err="1" smtClean="0"/>
              <a:t>apadana</a:t>
            </a:r>
            <a:r>
              <a:rPr lang="en-US" dirty="0" smtClean="0"/>
              <a:t> stairway (K).</a:t>
            </a:r>
            <a:endParaRPr lang="en-US" dirty="0" smtClean="0"/>
          </a:p>
          <a:p>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Also of note is the way in which the tribute bearers are shown interacting with animals, whether leading them from the front with a rein or walking at their side. </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endParaRPr lang="en-US" dirty="0" smtClean="0"/>
          </a:p>
          <a:p>
            <a:r>
              <a:rPr lang="en-US" dirty="0" smtClean="0"/>
              <a:t>Persepolis, Iran. </a:t>
            </a:r>
            <a:r>
              <a:rPr lang="en-US" dirty="0" err="1" smtClean="0"/>
              <a:t>Apadana</a:t>
            </a:r>
            <a:r>
              <a:rPr lang="en-US" dirty="0" smtClean="0"/>
              <a:t>, East Stairway, detail of the Indian delegation in the tribute procession. P. 23145. Print from Persepolis and Ancient Iran: Catalog of Expedition Photographs, 2E3.</a:t>
            </a:r>
            <a:endParaRPr lang="en-US" sz="1200" b="0" i="0" kern="1200" dirty="0" smtClean="0">
              <a:solidFill>
                <a:schemeClr val="tx1"/>
              </a:solidFill>
              <a:effectLst/>
              <a:latin typeface="+mn-lt"/>
              <a:ea typeface="+mn-ea"/>
              <a:cs typeface="+mn-cs"/>
            </a:endParaRPr>
          </a:p>
          <a:p>
            <a:br>
              <a:rPr lang="en-US" dirty="0" smtClean="0"/>
            </a:b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the figure’s hand rest tactfully on top of the animal’s side and on its back….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same in this image.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Persepolis, Iran. </a:t>
            </a:r>
            <a:r>
              <a:rPr lang="en-US" dirty="0" err="1" smtClean="0"/>
              <a:t>Apadana</a:t>
            </a:r>
            <a:r>
              <a:rPr lang="en-US" dirty="0" smtClean="0"/>
              <a:t>, East Stairway, detail of the Indian delegation in the tribute procession. P. 23145. Print from Persepolis and Ancient Iran: Catalog of Expedition Photographs, 2E3.</a:t>
            </a:r>
            <a:endParaRPr lang="en-US" sz="1200" b="0" i="0" kern="1200" dirty="0" smtClean="0">
              <a:solidFill>
                <a:schemeClr val="tx1"/>
              </a:solidFill>
              <a:effectLst/>
              <a:latin typeface="+mn-lt"/>
              <a:ea typeface="+mn-ea"/>
              <a:cs typeface="+mn-cs"/>
            </a:endParaRPr>
          </a:p>
          <a:p>
            <a:br>
              <a:rPr lang="en-US" dirty="0" smtClean="0"/>
            </a:b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close-up shows such an attention to detail, the different direction of the fur for example. </a:t>
            </a:r>
            <a:endParaRPr lang="en-US" dirty="0" smtClean="0"/>
          </a:p>
          <a:p>
            <a:endParaRPr lang="en-US" dirty="0" smtClean="0"/>
          </a:p>
          <a:p>
            <a:endParaRPr lang="en-US" dirty="0" smtClean="0"/>
          </a:p>
          <a:p>
            <a:r>
              <a:rPr lang="en-US" dirty="0" smtClean="0"/>
              <a:t>Persepolis, Iran. </a:t>
            </a:r>
            <a:r>
              <a:rPr lang="en-US" dirty="0" err="1" smtClean="0"/>
              <a:t>Apadana</a:t>
            </a:r>
            <a:r>
              <a:rPr lang="en-US" dirty="0" smtClean="0"/>
              <a:t>, East Stairway, detail of the Indian delegation in the tribute procession. P. 23145. Print from Persepolis and Ancient Iran: Catalog of Expedition Photographs, 2E3.</a:t>
            </a:r>
            <a:endParaRPr lang="en-US" sz="1200" b="0" i="0" kern="1200" dirty="0" smtClean="0">
              <a:solidFill>
                <a:schemeClr val="tx1"/>
              </a:solidFill>
              <a:effectLst/>
              <a:latin typeface="+mn-lt"/>
              <a:ea typeface="+mn-ea"/>
              <a:cs typeface="+mn-cs"/>
            </a:endParaRPr>
          </a:p>
          <a:p>
            <a:br>
              <a:rPr lang="en-US" dirty="0" smtClean="0"/>
            </a:b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Overview of the plan of the city, again showing the columned halls, and division of the site into a more public space to the north and more private area to the south, with the palaces, treasury, and so-called Harem.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These attendants are from the opposite side of the staircase. They are shown carrying articles of the king, for example his step stool. We also see a groomsman in very close proximity to a horse, holding the reins tightly in one hand as his opposite arm rests over the animal’s back.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smtClean="0"/>
          </a:p>
          <a:p>
            <a:endParaRPr lang="en-US" dirty="0" smtClean="0"/>
          </a:p>
          <a:p>
            <a:r>
              <a:rPr lang="en-US" dirty="0" smtClean="0"/>
              <a:t>East Stairway, detail of the procession depicting the king's riding horse and camp stool. P. 22261. Print from Persepolis and Ancient Iran: Catalog of Expedition Photographs, 2F9.</a:t>
            </a: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interactions of animal with animal, though far fewer, are also noteworthy. Here is an example of the battle between bull and lion that is found on all of the staircase at Persepolis. What is particular interested is how the bull touches up on the border of the scene.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Another category of touch is person to person. Here we see ushers on the left side of the relief leading delegations by hand, a demonstration of the social hierarchy of the scene.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The opposite side of the reliefs shows more of an equality of touching gestures, with figures facing both forwards and backwards, interacting with each other through clasped hands or hands on shoulders.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defRPr/>
            </a:pPr>
            <a:r>
              <a:rPr lang="en-US" dirty="0" err="1" smtClean="0"/>
              <a:t>ersepolis</a:t>
            </a:r>
            <a:r>
              <a:rPr lang="en-US" dirty="0" smtClean="0"/>
              <a:t> Period: </a:t>
            </a:r>
            <a:r>
              <a:rPr lang="en-US" dirty="0" err="1" smtClean="0"/>
              <a:t>Achaemenid</a:t>
            </a:r>
            <a:r>
              <a:rPr lang="en-US" dirty="0" smtClean="0"/>
              <a:t> Period, ca. 500 B.C. Details: Section two of the panorama of the three registers of the right side of the </a:t>
            </a:r>
            <a:r>
              <a:rPr lang="en-US" dirty="0" err="1" smtClean="0"/>
              <a:t>apadana</a:t>
            </a:r>
            <a:r>
              <a:rPr lang="en-US" dirty="0" smtClean="0"/>
              <a:t> stairway (K). P28974-80, numbered from right to left, comprise the entire panorama of the right side. King's horses, Persian and Median dignitaries.</a:t>
            </a: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Additional examples </a:t>
            </a:r>
            <a:endParaRPr lang="en-US" dirty="0" smtClean="0"/>
          </a:p>
          <a:p>
            <a:endParaRPr lang="en-US" dirty="0" smtClean="0"/>
          </a:p>
          <a:p>
            <a:endParaRPr lang="en-US" dirty="0" smtClean="0"/>
          </a:p>
          <a:p>
            <a:endParaRPr lang="en-US" dirty="0" smtClean="0"/>
          </a:p>
          <a:p>
            <a:r>
              <a:rPr lang="en-US" dirty="0" smtClean="0"/>
              <a:t>Persepolis, Iran. </a:t>
            </a:r>
            <a:r>
              <a:rPr lang="en-US" dirty="0" err="1" smtClean="0"/>
              <a:t>Apadana</a:t>
            </a:r>
            <a:r>
              <a:rPr lang="en-US" dirty="0" smtClean="0"/>
              <a:t>, East Stairway, detail of Persian and Median dignitaries. P. 22790. Print from Persepolis and Ancient Iran: Catalog of Expedition Photographs, 2G1.</a:t>
            </a:r>
            <a:endParaRPr lang="en-US" sz="1200" b="0" i="0" kern="1200" dirty="0" smtClean="0">
              <a:solidFill>
                <a:schemeClr val="tx1"/>
              </a:solidFill>
              <a:effectLst/>
              <a:latin typeface="+mn-lt"/>
              <a:ea typeface="+mn-ea"/>
              <a:cs typeface="+mn-cs"/>
            </a:endParaRPr>
          </a:p>
          <a:p>
            <a:endParaRPr lang="en-US" dirty="0" smtClean="0"/>
          </a:p>
          <a:p>
            <a:r>
              <a:rPr lang="en-US" dirty="0" err="1" smtClean="0"/>
              <a:t>Apadana</a:t>
            </a:r>
            <a:r>
              <a:rPr lang="en-US" dirty="0" smtClean="0"/>
              <a:t>, East Stairway, detail of a Mede, P. 23176. Print from Persepolis and Ancient Iran: Catalog of Expedition Photographs, 3B6.</a:t>
            </a:r>
            <a:endParaRPr lang="en-US"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lvl="0" indent="0">
              <a:buFontTx/>
              <a:buNone/>
            </a:pPr>
            <a:r>
              <a:rPr lang="en-US" sz="1200" kern="1200" dirty="0" smtClean="0">
                <a:solidFill>
                  <a:schemeClr val="tx1"/>
                </a:solidFill>
                <a:effectLst/>
                <a:latin typeface="+mn-lt"/>
                <a:ea typeface="+mn-ea"/>
                <a:cs typeface="+mn-cs"/>
              </a:rPr>
              <a:t>This image shows the central panel with the guards at the bottom, carved during the reign of Xerxes. The image on top shows the original panel of Darius that was recovered in another building on the site. </a:t>
            </a:r>
            <a:endParaRPr lang="en-US" b="0" baseline="0" dirty="0" smtClean="0">
              <a:latin typeface="+mn-lt"/>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front of the seated king individual with hand to mouth in a gesture of humility and respect; behind the king is the crown prince with hand raised. Here we see an emphasis on these gestures and the formalized communication that is shown through touch and hands.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This same scene, a presentation scene, is found on </a:t>
            </a:r>
            <a:r>
              <a:rPr lang="en-US" sz="1200" kern="1200" dirty="0" err="1" smtClean="0">
                <a:solidFill>
                  <a:schemeClr val="tx1"/>
                </a:solidFill>
                <a:effectLst/>
                <a:latin typeface="+mn-lt"/>
                <a:ea typeface="+mn-ea"/>
                <a:cs typeface="+mn-cs"/>
              </a:rPr>
              <a:t>sealings</a:t>
            </a:r>
            <a:r>
              <a:rPr lang="en-US" sz="1200" kern="1200" dirty="0" smtClean="0">
                <a:solidFill>
                  <a:schemeClr val="tx1"/>
                </a:solidFill>
                <a:effectLst/>
                <a:latin typeface="+mn-lt"/>
                <a:ea typeface="+mn-ea"/>
                <a:cs typeface="+mn-cs"/>
              </a:rPr>
              <a:t> from Persepolis – chunks of clay that were used to seal vessels. </a:t>
            </a:r>
            <a:endParaRPr lang="en-US" sz="1200" kern="1200" dirty="0" smtClean="0">
              <a:solidFill>
                <a:schemeClr val="tx1"/>
              </a:solidFill>
              <a:effectLst/>
              <a:latin typeface="+mn-lt"/>
              <a:ea typeface="+mn-ea"/>
              <a:cs typeface="+mn-cs"/>
            </a:endParaRPr>
          </a:p>
          <a:p>
            <a:endParaRPr lang="en-US" sz="1200" i="0" kern="1200" dirty="0" smtClean="0">
              <a:solidFill>
                <a:schemeClr val="tx1"/>
              </a:solidFill>
              <a:effectLst/>
              <a:latin typeface="+mn-lt"/>
              <a:ea typeface="+mn-ea"/>
              <a:cs typeface="+mn-cs"/>
            </a:endParaRPr>
          </a:p>
          <a:p>
            <a:endParaRPr lang="en-US" sz="1200" i="0" kern="1200" dirty="0" smtClean="0">
              <a:solidFill>
                <a:schemeClr val="tx1"/>
              </a:solidFill>
              <a:effectLst/>
              <a:latin typeface="+mn-lt"/>
              <a:ea typeface="+mn-ea"/>
              <a:cs typeface="+mn-cs"/>
            </a:endParaRPr>
          </a:p>
          <a:p>
            <a:endParaRPr lang="en-US" sz="1200" i="0" kern="1200" dirty="0" smtClean="0">
              <a:solidFill>
                <a:schemeClr val="tx1"/>
              </a:solidFill>
              <a:effectLst/>
              <a:latin typeface="+mn-lt"/>
              <a:ea typeface="+mn-ea"/>
              <a:cs typeface="+mn-cs"/>
            </a:endParaRPr>
          </a:p>
          <a:p>
            <a:endParaRPr lang="en-US" sz="1200" i="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 same presentation</a:t>
            </a:r>
            <a:r>
              <a:rPr lang="en-US" sz="1200" i="0" kern="1200" baseline="0" dirty="0" smtClean="0">
                <a:solidFill>
                  <a:schemeClr val="tx1"/>
                </a:solidFill>
                <a:effectLst/>
                <a:latin typeface="+mn-lt"/>
                <a:ea typeface="+mn-ea"/>
                <a:cs typeface="+mn-cs"/>
              </a:rPr>
              <a:t> scene </a:t>
            </a:r>
            <a:endParaRPr lang="en-US" sz="1200" i="0" kern="1200" dirty="0" smtClean="0">
              <a:solidFill>
                <a:schemeClr val="tx1"/>
              </a:solidFill>
              <a:effectLst/>
              <a:latin typeface="+mn-lt"/>
              <a:ea typeface="+mn-ea"/>
              <a:cs typeface="+mn-cs"/>
            </a:endParaRPr>
          </a:p>
          <a:p>
            <a:pPr marL="0" indent="0">
              <a:buFontTx/>
              <a:buNone/>
            </a:pPr>
            <a:r>
              <a:rPr lang="en-US" baseline="0" dirty="0" smtClean="0"/>
              <a:t>- PFUTS 305*</a:t>
            </a:r>
            <a:endParaRPr lang="en-US" baseline="0" dirty="0" smtClean="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This scene from a reconstruction video of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shows figures presented to the king in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in this very practice, making the same gesture.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This 1930s archival image from the Oriental Institute expedition to Persepolis gives the impression that the city existed in isolation, in an uninhabited valley. </a:t>
            </a:r>
            <a:endParaRPr lang="en-US" sz="1200" kern="1200" dirty="0" smtClean="0">
              <a:solidFill>
                <a:schemeClr val="tx1"/>
              </a:solidFill>
              <a:effectLst/>
              <a:latin typeface="+mn-lt"/>
              <a:ea typeface="+mn-ea"/>
              <a:cs typeface="+mn-cs"/>
            </a:endParaRPr>
          </a:p>
          <a:p>
            <a:pPr marL="174625" marR="0" lvl="1" indent="-174625" algn="l" defTabSz="457200" rtl="0" eaLnBrk="1" fontAlgn="auto" latinLnBrk="0" hangingPunct="1">
              <a:lnSpc>
                <a:spcPct val="100000"/>
              </a:lnSpc>
              <a:spcBef>
                <a:spcPts val="0"/>
              </a:spcBef>
              <a:spcAft>
                <a:spcPts val="0"/>
              </a:spcAft>
              <a:buClrTx/>
              <a:buSzTx/>
              <a:buFontTx/>
              <a:buNone/>
              <a:defRPr/>
            </a:pPr>
            <a:endParaRPr lang="en-US" dirty="0" smtClean="0">
              <a:latin typeface="Arial" panose="020B0604020202020204"/>
              <a:cs typeface="Arial" panose="020B060402020202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The last topic I wanted to look at is the interaction of people with the reliefs. Traditional emphasis is often place on how we look at and see these reliefs, what it’s like to be a viewer. But I would argue that there was also a tactile way that people may have engaged with the reliefs, as with other forms of art. This picture from the site of Persepolis today shows how aspects of the relief is polished, quite possibly from the touch of visitors to the site.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The interactions between “viewers” and works of art isn’t altogether unfamiliar in the present day, as demonstrated by the statue of John of </a:t>
            </a:r>
            <a:r>
              <a:rPr lang="en-US" sz="1200" kern="1200" dirty="0" err="1" smtClean="0">
                <a:solidFill>
                  <a:schemeClr val="tx1"/>
                </a:solidFill>
                <a:effectLst/>
                <a:latin typeface="+mn-lt"/>
                <a:ea typeface="+mn-ea"/>
                <a:cs typeface="+mn-cs"/>
              </a:rPr>
              <a:t>Nepomuk</a:t>
            </a:r>
            <a:r>
              <a:rPr lang="en-US" sz="1200" kern="1200" dirty="0" smtClean="0">
                <a:solidFill>
                  <a:schemeClr val="tx1"/>
                </a:solidFill>
                <a:effectLst/>
                <a:latin typeface="+mn-lt"/>
                <a:ea typeface="+mn-ea"/>
                <a:cs typeface="+mn-cs"/>
              </a:rPr>
              <a:t> on the Charles Bridge in Prague, which has two bronze plaques at its base that people touch with the belief that it will bring them good luck.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r>
              <a:rPr lang="en-US" sz="1200" b="0" i="0" kern="1200" dirty="0" smtClean="0">
                <a:solidFill>
                  <a:schemeClr val="tx1"/>
                </a:solidFill>
                <a:effectLst/>
                <a:latin typeface="+mn-lt"/>
                <a:ea typeface="+mn-ea"/>
                <a:cs typeface="+mn-cs"/>
              </a:rPr>
              <a:t>Medieval,</a:t>
            </a:r>
            <a:r>
              <a:rPr lang="en-US" sz="1200" b="0" i="0" kern="1200" baseline="0" dirty="0" smtClean="0">
                <a:solidFill>
                  <a:schemeClr val="tx1"/>
                </a:solidFill>
                <a:effectLst/>
                <a:latin typeface="+mn-lt"/>
                <a:ea typeface="+mn-ea"/>
                <a:cs typeface="+mn-cs"/>
              </a:rPr>
              <a:t> 30 baroque statues of saints, priest in Prague under king </a:t>
            </a:r>
            <a:r>
              <a:rPr lang="en-US" sz="1200" b="0" i="0" kern="1200" baseline="0" dirty="0" err="1" smtClean="0">
                <a:solidFill>
                  <a:schemeClr val="tx1"/>
                </a:solidFill>
                <a:effectLst/>
                <a:latin typeface="+mn-lt"/>
                <a:ea typeface="+mn-ea"/>
                <a:cs typeface="+mn-cs"/>
              </a:rPr>
              <a:t>Wnceslas</a:t>
            </a:r>
            <a:r>
              <a:rPr lang="en-US" sz="1200" b="0" i="0" kern="1200" baseline="0" dirty="0" smtClean="0">
                <a:solidFill>
                  <a:schemeClr val="tx1"/>
                </a:solidFill>
                <a:effectLst/>
                <a:latin typeface="+mn-lt"/>
                <a:ea typeface="+mn-ea"/>
                <a:cs typeface="+mn-cs"/>
              </a:rPr>
              <a:t> IV (son of Charles IV), received confessions of the Queen, was executed when wouldn’t reveal confessions to the king, thrown into the Vltava River from the bridge and drown &gt; touch falling priest on plaque bring good luck and ensure your return to Prague </a:t>
            </a: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 similar tradition surrounds a statue of Juliet in Verona that visitors touch with the belief that it will bring them good luck. The original actually had to be removed and put in a museum and replaced by a replica as it was wearing away the statue.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This is also happening with a statue of St. Peter in the Vatican in Rome, where visitors touch the statues feet, which are now quite worn away after years of engagement.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There is also the well-known tradition in churches of pilgrims touching religious icons, sometimes paintings or copper and silver renderings.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r>
              <a:rPr lang="en-US" sz="1200" b="0" i="0" kern="1200" dirty="0" smtClean="0">
                <a:solidFill>
                  <a:schemeClr val="tx1"/>
                </a:solidFill>
                <a:effectLst/>
                <a:latin typeface="+mn-lt"/>
                <a:ea typeface="+mn-ea"/>
                <a:cs typeface="+mn-cs"/>
              </a:rPr>
              <a:t>Pilgrims touch an icon depicting Jesus's triumphant return to Jerusalem during the Greek Orthodox Palm Sunday Easter procession at the Church of the Holy </a:t>
            </a:r>
            <a:r>
              <a:rPr lang="en-US" sz="1200" b="0" i="0" kern="1200" dirty="0" err="1" smtClean="0">
                <a:solidFill>
                  <a:schemeClr val="tx1"/>
                </a:solidFill>
                <a:effectLst/>
                <a:latin typeface="+mn-lt"/>
                <a:ea typeface="+mn-ea"/>
                <a:cs typeface="+mn-cs"/>
              </a:rPr>
              <a:t>Sepulchre</a:t>
            </a:r>
            <a:r>
              <a:rPr lang="en-US" sz="1200" b="0" i="0" kern="1200" dirty="0" smtClean="0">
                <a:solidFill>
                  <a:schemeClr val="tx1"/>
                </a:solidFill>
                <a:effectLst/>
                <a:latin typeface="+mn-lt"/>
                <a:ea typeface="+mn-ea"/>
                <a:cs typeface="+mn-cs"/>
              </a:rPr>
              <a:t> in Jerusalem's Old City on April 5, 2015. The Latin Patriarch of Jerusalem urged Christians to stand firm in the face of tragedy, as worshippers massed for Easter Sunday at the site where they believe Jesus rose from the dead. </a:t>
            </a: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r>
              <a:rPr lang="en-US" dirty="0" err="1" smtClean="0">
                <a:latin typeface="+mn-lt"/>
                <a:cs typeface="Calibri" panose="020F0502020204030204"/>
              </a:rPr>
              <a:t>ilgrims</a:t>
            </a:r>
            <a:r>
              <a:rPr lang="en-US" dirty="0" smtClean="0">
                <a:latin typeface="+mn-lt"/>
                <a:cs typeface="Calibri" panose="020F0502020204030204"/>
              </a:rPr>
              <a:t> touch an icon depicting Jesus's triumphant return to Jerusalem during the Greek Orthodox Palm Sunday Easter procession at the Church of the Holy </a:t>
            </a:r>
            <a:r>
              <a:rPr lang="en-US" dirty="0" err="1" smtClean="0">
                <a:latin typeface="+mn-lt"/>
                <a:cs typeface="Calibri" panose="020F0502020204030204"/>
              </a:rPr>
              <a:t>Sepulchre</a:t>
            </a:r>
            <a:r>
              <a:rPr lang="en-US" dirty="0" smtClean="0">
                <a:latin typeface="+mn-lt"/>
                <a:cs typeface="Calibri" panose="020F0502020204030204"/>
              </a:rPr>
              <a:t> in Jerusalem's Old City on April 5, 2015. The Latin Patriarch of Jerusalem urged Christians to stand firm in the face of tragedy, as worshippers massed for Easter Sunday at the site where they believe Jesus rose from the dead. </a:t>
            </a:r>
            <a:endParaRPr lang="en-US" dirty="0" smtClean="0">
              <a:latin typeface="+mn-lt"/>
              <a:cs typeface="Calibri" panose="020F0502020204030204"/>
            </a:endParaRPr>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mn-lt"/>
              <a:cs typeface="Calibri" panose="020F0502020204030204"/>
            </a:endParaRPr>
          </a:p>
          <a:p>
            <a:pPr marL="0" marR="0" indent="0" algn="l" defTabSz="457200" rtl="0" eaLnBrk="1" fontAlgn="auto" latinLnBrk="0" hangingPunct="1">
              <a:lnSpc>
                <a:spcPct val="100000"/>
              </a:lnSpc>
              <a:spcBef>
                <a:spcPts val="0"/>
              </a:spcBef>
              <a:spcAft>
                <a:spcPts val="0"/>
              </a:spcAft>
              <a:buClrTx/>
              <a:buSzTx/>
              <a:buFontTx/>
              <a:buNone/>
              <a:defRPr/>
            </a:pPr>
            <a:endParaRPr lang="en-US" baseline="0" dirty="0" smtClean="0">
              <a:latin typeface="+mn-lt"/>
              <a:cs typeface="Calibri" panose="020F0502020204030204"/>
            </a:endParaRPr>
          </a:p>
          <a:p>
            <a:pPr marL="0" marR="0" indent="0" algn="l" defTabSz="457200" rtl="0" eaLnBrk="1" fontAlgn="auto" latinLnBrk="0" hangingPunct="1">
              <a:lnSpc>
                <a:spcPct val="100000"/>
              </a:lnSpc>
              <a:spcBef>
                <a:spcPts val="0"/>
              </a:spcBef>
              <a:spcAft>
                <a:spcPts val="0"/>
              </a:spcAft>
              <a:buClrTx/>
              <a:buSzTx/>
              <a:buFontTx/>
              <a:buNone/>
              <a:defRPr/>
            </a:pPr>
            <a:r>
              <a:rPr lang="en-US" sz="1200" b="0" i="0" kern="1200" dirty="0" smtClean="0">
                <a:solidFill>
                  <a:schemeClr val="tx1"/>
                </a:solidFill>
                <a:effectLst/>
                <a:latin typeface="+mn-lt"/>
                <a:ea typeface="+mn-ea"/>
                <a:cs typeface="+mn-cs"/>
              </a:rPr>
              <a:t>Easter in Tbilisi: Historical Reflections on the Veneration of Icons in Christianity</a:t>
            </a: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However, there are also spaces where touch is discouraged, for example modern museums and galleries. The very fact that we have to put up labels telling visitors not to touch the artifacts is proof that we has viewers want to have a closer engagement with objects, that we have a natural inclination to touch these objects.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r>
              <a:rPr lang="en-US" sz="1200" kern="1200" dirty="0" smtClean="0">
                <a:solidFill>
                  <a:schemeClr val="tx1"/>
                </a:solidFill>
                <a:effectLst/>
                <a:latin typeface="+mn-lt"/>
                <a:ea typeface="+mn-ea"/>
                <a:cs typeface="+mn-cs"/>
              </a:rPr>
              <a:t>And perhaps this is part of the reason for the polished surfaces of some of the reliefs are Persepolis on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smtClean="0">
                <a:solidFill>
                  <a:schemeClr val="tx1"/>
                </a:solidFill>
                <a:effectLst/>
                <a:latin typeface="+mn-lt"/>
                <a:ea typeface="+mn-ea"/>
                <a:cs typeface="+mn-cs"/>
              </a:rPr>
              <a:t>Yet, there is an unquestionable discouragement of this type of interaction with the reliefs, the tourist paths clearly demarcated with ropes and wood pathways and we are instead restricted to playing the role of viewer and appreciating from some distance the wonderful artistry and execution of touch in the images itself. </a:t>
            </a:r>
            <a:endParaRPr lang="en-US" sz="1200" kern="120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However, we have a much better understanding of the role of the city today, that is to say that it was located in a highly developed central province of the empire and served important social, economic, and political functions of the state.  </a:t>
            </a:r>
            <a:endParaRPr lang="en-US" sz="1200" kern="1200" dirty="0" smtClean="0">
              <a:solidFill>
                <a:schemeClr val="tx1"/>
              </a:solidFill>
              <a:effectLst/>
              <a:latin typeface="+mn-lt"/>
              <a:ea typeface="+mn-ea"/>
              <a:cs typeface="+mn-cs"/>
            </a:endParaRPr>
          </a:p>
          <a:p>
            <a:pPr marL="174625" marR="0" lvl="1" indent="-174625" algn="l" defTabSz="457200" rtl="0" eaLnBrk="1" fontAlgn="auto" latinLnBrk="0" hangingPunct="1">
              <a:lnSpc>
                <a:spcPct val="100000"/>
              </a:lnSpc>
              <a:spcBef>
                <a:spcPts val="0"/>
              </a:spcBef>
              <a:spcAft>
                <a:spcPts val="0"/>
              </a:spcAft>
              <a:buClrTx/>
              <a:buSzTx/>
              <a:buFontTx/>
              <a:buNone/>
              <a:defRPr/>
            </a:pPr>
            <a:endParaRPr lang="en-US" dirty="0" smtClean="0">
              <a:latin typeface="Arial" panose="020B0604020202020204"/>
              <a:cs typeface="Arial" panose="020B060402020202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These attendants are from the opposite side of the staircase. They are shown carrying articles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 the king, for example his step stool. We also see a groomsman in very close proximity to a horse, holding the reins tightly in one hand as his opposite arm rests over the animal’s back.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From the rule of Cyrus the Great to the fall of the </a:t>
            </a:r>
            <a:r>
              <a:rPr lang="en-US" sz="1200" kern="1200" dirty="0" err="1" smtClean="0">
                <a:solidFill>
                  <a:schemeClr val="tx1"/>
                </a:solidFill>
                <a:latin typeface="+mn-lt"/>
                <a:ea typeface="+mn-ea"/>
                <a:cs typeface="+mn-cs"/>
              </a:rPr>
              <a:t>Achaemenid</a:t>
            </a:r>
            <a:r>
              <a:rPr lang="en-US" sz="1200" kern="1200" dirty="0" smtClean="0">
                <a:solidFill>
                  <a:schemeClr val="tx1"/>
                </a:solidFill>
                <a:latin typeface="+mn-lt"/>
                <a:ea typeface="+mn-ea"/>
                <a:cs typeface="+mn-cs"/>
              </a:rPr>
              <a:t> Persian Empire, the </a:t>
            </a:r>
            <a:r>
              <a:rPr lang="en-US" sz="1200" kern="1200" dirty="0" err="1" smtClean="0">
                <a:solidFill>
                  <a:schemeClr val="tx1"/>
                </a:solidFill>
                <a:latin typeface="+mn-lt"/>
                <a:ea typeface="+mn-ea"/>
                <a:cs typeface="+mn-cs"/>
              </a:rPr>
              <a:t>Achaemenid</a:t>
            </a:r>
            <a:r>
              <a:rPr lang="en-US" sz="1200" kern="1200" dirty="0" smtClean="0">
                <a:solidFill>
                  <a:schemeClr val="tx1"/>
                </a:solidFill>
                <a:latin typeface="+mn-lt"/>
                <a:ea typeface="+mn-ea"/>
                <a:cs typeface="+mn-cs"/>
              </a:rPr>
              <a:t> kings constructed a visual landscape that through its art and architecture broadcast an idealized message of harmonious order, power, and unity. This talk will explore the origins and continuation of this visual legacy, with the dynastic center of Persepolis standing as a pinnacle of its success, and its lasting influence in both antiquity and the modern day. </a:t>
            </a:r>
            <a:endParaRPr lang="en-US" dirty="0"/>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r>
              <a:rPr lang="en-US" sz="1200" b="0" i="0" kern="1200" dirty="0" smtClean="0">
                <a:solidFill>
                  <a:schemeClr val="tx1"/>
                </a:solidFill>
                <a:effectLst/>
                <a:latin typeface="+mn-lt"/>
                <a:ea typeface="+mn-ea"/>
                <a:cs typeface="+mn-cs"/>
              </a:rPr>
              <a:t>Golden Colorado’s Astor House have taken a slightly different approach. Recently, museum staff revamped the facility, storing all irreplaceable artifacts of historical significance and leaving behind only period pieces that could be used to educate visitors. Guests who visit the Astor House can now touch and explore every artifact present in the museum. T</a:t>
            </a:r>
            <a:endParaRPr lang="en-US" dirty="0" smtClean="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the prime location on the terrace was the </a:t>
            </a:r>
            <a:r>
              <a:rPr lang="en-US" sz="1200" kern="1200" dirty="0" err="1" smtClean="0">
                <a:solidFill>
                  <a:schemeClr val="tx1"/>
                </a:solidFill>
                <a:effectLst/>
                <a:latin typeface="+mn-lt"/>
                <a:ea typeface="+mn-ea"/>
                <a:cs typeface="+mn-cs"/>
              </a:rPr>
              <a:t>Apadana</a:t>
            </a:r>
            <a:r>
              <a:rPr lang="en-US" sz="1200" kern="1200" dirty="0" smtClean="0">
                <a:solidFill>
                  <a:schemeClr val="tx1"/>
                </a:solidFill>
                <a:effectLst/>
                <a:latin typeface="+mn-lt"/>
                <a:ea typeface="+mn-ea"/>
                <a:cs typeface="+mn-cs"/>
              </a:rPr>
              <a:t>, the main audience hall that will be the focus of my talk.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775EFD-0084-F54A-A5EE-DCDBDF5C4CA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6ED4B5-0AF3-9D45-B476-D8FA1BB8268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8647E-E62F-4B43-8F3B-BDA9F46DA5F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B6ED4B5-0AF3-9D45-B476-D8FA1BB8268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8647E-E62F-4B43-8F3B-BDA9F46DA5F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B6ED4B5-0AF3-9D45-B476-D8FA1BB8268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8647E-E62F-4B43-8F3B-BDA9F46DA5F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B6ED4B5-0AF3-9D45-B476-D8FA1BB8268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8647E-E62F-4B43-8F3B-BDA9F46DA5F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AB6ED4B5-0AF3-9D45-B476-D8FA1BB8268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38647E-E62F-4B43-8F3B-BDA9F46DA5F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AB6ED4B5-0AF3-9D45-B476-D8FA1BB8268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8647E-E62F-4B43-8F3B-BDA9F46DA5F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B6ED4B5-0AF3-9D45-B476-D8FA1BB8268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38647E-E62F-4B43-8F3B-BDA9F46DA5F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6ED4B5-0AF3-9D45-B476-D8FA1BB8268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38647E-E62F-4B43-8F3B-BDA9F46DA5F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ED4B5-0AF3-9D45-B476-D8FA1BB8268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38647E-E62F-4B43-8F3B-BDA9F46DA5F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B6ED4B5-0AF3-9D45-B476-D8FA1BB8268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8647E-E62F-4B43-8F3B-BDA9F46DA5F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AB6ED4B5-0AF3-9D45-B476-D8FA1BB8268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38647E-E62F-4B43-8F3B-BDA9F46DA5F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ED4B5-0AF3-9D45-B476-D8FA1BB82683}" type="datetimeFigureOut">
              <a:rPr lang="en-US" smtClean="0"/>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8647E-E62F-4B43-8F3B-BDA9F46DA5F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2.tiff"/></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3.tiff"/><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4.tif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28.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33.jpeg"/><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image" Target="../media/image5.tiff"/></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7.tiff"/><Relationship Id="rId1" Type="http://schemas.openxmlformats.org/officeDocument/2006/relationships/image" Target="../media/image6.tif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1.tif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46.jpe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xml"/><Relationship Id="rId2" Type="http://schemas.openxmlformats.org/officeDocument/2006/relationships/image" Target="../media/image48.jpeg"/><Relationship Id="rId1"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image" Target="../media/image42.jpe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1.xml"/><Relationship Id="rId2" Type="http://schemas.openxmlformats.org/officeDocument/2006/relationships/image" Target="../media/image50.jpeg"/><Relationship Id="rId1" Type="http://schemas.openxmlformats.org/officeDocument/2006/relationships/image" Target="../media/image49.jpe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xml"/><Relationship Id="rId2" Type="http://schemas.microsoft.com/office/2007/relationships/hdphoto" Target="../media/hdphoto1.wdp"/><Relationship Id="rId1"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image" Target="../media/image54.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1.xml"/><Relationship Id="rId2" Type="http://schemas.openxmlformats.org/officeDocument/2006/relationships/image" Target="../media/image56.jpeg"/><Relationship Id="rId1"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1.xml"/><Relationship Id="rId2" Type="http://schemas.openxmlformats.org/officeDocument/2006/relationships/image" Target="../media/image9.tiff"/><Relationship Id="rId1" Type="http://schemas.openxmlformats.org/officeDocument/2006/relationships/image" Target="../media/image8.tif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image" Target="../media/image59.jpe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1.xml"/><Relationship Id="rId2" Type="http://schemas.openxmlformats.org/officeDocument/2006/relationships/image" Target="../media/image61.jpeg"/><Relationship Id="rId1"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image" Target="../media/image67.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image" Target="../media/image68.jpe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image" Target="../media/image7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image" Target="../media/image71.jpe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1.xml"/><Relationship Id="rId2" Type="http://schemas.openxmlformats.org/officeDocument/2006/relationships/image" Target="../media/image73.jpeg"/><Relationship Id="rId1" Type="http://schemas.openxmlformats.org/officeDocument/2006/relationships/image" Target="../media/image72.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image" Target="../media/image10.tif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image" Target="../media/image74.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1.xml"/><Relationship Id="rId2" Type="http://schemas.openxmlformats.org/officeDocument/2006/relationships/image" Target="../media/image76.jpeg"/><Relationship Id="rId1"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1.xml"/><Relationship Id="rId2" Type="http://schemas.openxmlformats.org/officeDocument/2006/relationships/image" Target="../media/image79.jpeg"/><Relationship Id="rId1" Type="http://schemas.openxmlformats.org/officeDocument/2006/relationships/image" Target="../media/image78.jpeg"/></Relationships>
</file>

<file path=ppt/slides/_rels/slide71.xml.rels><?xml version="1.0" encoding="UTF-8" standalone="yes"?>
<Relationships xmlns="http://schemas.openxmlformats.org/package/2006/relationships"><Relationship Id="rId5" Type="http://schemas.openxmlformats.org/officeDocument/2006/relationships/notesSlide" Target="../notesSlides/notesSlide71.xml"/><Relationship Id="rId4" Type="http://schemas.openxmlformats.org/officeDocument/2006/relationships/slideLayout" Target="../slideLayouts/slideLayout1.xml"/><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11.tiff"/></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72.xml"/><Relationship Id="rId3" Type="http://schemas.openxmlformats.org/officeDocument/2006/relationships/slideLayout" Target="../slideLayouts/slideLayout1.xml"/><Relationship Id="rId2" Type="http://schemas.openxmlformats.org/officeDocument/2006/relationships/image" Target="../media/image83.jpeg"/><Relationship Id="rId1" Type="http://schemas.openxmlformats.org/officeDocument/2006/relationships/image" Target="../media/image82.jpe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1.xml"/><Relationship Id="rId2" Type="http://schemas.openxmlformats.org/officeDocument/2006/relationships/image" Target="../media/image84.jpeg"/><Relationship Id="rId1" Type="http://schemas.openxmlformats.org/officeDocument/2006/relationships/image" Target="../media/image12.tiff"/></Relationships>
</file>

<file path=ppt/slides/_rels/slide74.xml.rels><?xml version="1.0" encoding="UTF-8" standalone="yes"?>
<Relationships xmlns="http://schemas.openxmlformats.org/package/2006/relationships"><Relationship Id="rId6" Type="http://schemas.openxmlformats.org/officeDocument/2006/relationships/notesSlide" Target="../notesSlides/notesSlide74.xml"/><Relationship Id="rId5" Type="http://schemas.openxmlformats.org/officeDocument/2006/relationships/slideLayout" Target="../slideLayouts/slideLayout1.xml"/><Relationship Id="rId4" Type="http://schemas.openxmlformats.org/officeDocument/2006/relationships/image" Target="../media/image88.jpeg"/><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slides/_rels/slide75.xml.rels><?xml version="1.0" encoding="UTF-8" standalone="yes"?>
<Relationships xmlns="http://schemas.openxmlformats.org/package/2006/relationships"><Relationship Id="rId5" Type="http://schemas.openxmlformats.org/officeDocument/2006/relationships/notesSlide" Target="../notesSlides/notesSlide75.xml"/><Relationship Id="rId4" Type="http://schemas.openxmlformats.org/officeDocument/2006/relationships/slideLayout" Target="../slideLayouts/slideLayout1.xml"/><Relationship Id="rId3" Type="http://schemas.openxmlformats.org/officeDocument/2006/relationships/image" Target="../media/image89.png"/><Relationship Id="rId2" Type="http://schemas.openxmlformats.org/officeDocument/2006/relationships/image" Target="../media/image14.tiff"/><Relationship Id="rId1" Type="http://schemas.openxmlformats.org/officeDocument/2006/relationships/image" Target="../media/image13.tiff"/></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76.xml"/><Relationship Id="rId3" Type="http://schemas.openxmlformats.org/officeDocument/2006/relationships/slideLayout" Target="../slideLayouts/slideLayout1.xml"/><Relationship Id="rId2" Type="http://schemas.openxmlformats.org/officeDocument/2006/relationships/image" Target="../media/image91.jpeg"/><Relationship Id="rId1" Type="http://schemas.openxmlformats.org/officeDocument/2006/relationships/image" Target="../media/image90.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image" Target="../media/image92.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image" Target="../media/image93.jpe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79.xml"/><Relationship Id="rId3" Type="http://schemas.openxmlformats.org/officeDocument/2006/relationships/slideLayout" Target="../slideLayouts/slideLayout1.xml"/><Relationship Id="rId2" Type="http://schemas.openxmlformats.org/officeDocument/2006/relationships/image" Target="../media/image95.jpeg"/><Relationship Id="rId1" Type="http://schemas.openxmlformats.org/officeDocument/2006/relationships/image" Target="../media/image9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80.xml.rels><?xml version="1.0" encoding="UTF-8" standalone="yes"?>
<Relationships xmlns="http://schemas.openxmlformats.org/package/2006/relationships"><Relationship Id="rId5" Type="http://schemas.openxmlformats.org/officeDocument/2006/relationships/notesSlide" Target="../notesSlides/notesSlide80.xml"/><Relationship Id="rId4" Type="http://schemas.openxmlformats.org/officeDocument/2006/relationships/slideLayout" Target="../slideLayouts/slideLayout1.xml"/><Relationship Id="rId3" Type="http://schemas.openxmlformats.org/officeDocument/2006/relationships/image" Target="../media/image96.jpeg"/><Relationship Id="rId2" Type="http://schemas.openxmlformats.org/officeDocument/2006/relationships/image" Target="../media/image2.png"/><Relationship Id="rId1" Type="http://schemas.openxmlformats.org/officeDocument/2006/relationships/image" Target="../media/image1.emf"/></Relationships>
</file>

<file path=ppt/slides/_rels/slide81.xml.rels><?xml version="1.0" encoding="UTF-8" standalone="yes"?>
<Relationships xmlns="http://schemas.openxmlformats.org/package/2006/relationships"><Relationship Id="rId6" Type="http://schemas.openxmlformats.org/officeDocument/2006/relationships/notesSlide" Target="../notesSlides/notesSlide81.xml"/><Relationship Id="rId5" Type="http://schemas.openxmlformats.org/officeDocument/2006/relationships/slideLayout" Target="../slideLayouts/slideLayout1.xml"/><Relationship Id="rId4" Type="http://schemas.openxmlformats.org/officeDocument/2006/relationships/image" Target="../media/image98.jpeg"/><Relationship Id="rId3" Type="http://schemas.openxmlformats.org/officeDocument/2006/relationships/image" Target="../media/image97.jpeg"/><Relationship Id="rId2" Type="http://schemas.openxmlformats.org/officeDocument/2006/relationships/image" Target="../media/image2.png"/><Relationship Id="rId1" Type="http://schemas.openxmlformats.org/officeDocument/2006/relationships/image" Target="../media/image1.emf"/></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C3C"/>
        </a:solidFill>
        <a:effectLst/>
      </p:bgPr>
    </p:bg>
    <p:spTree>
      <p:nvGrpSpPr>
        <p:cNvPr id="1" name=""/>
        <p:cNvGrpSpPr/>
        <p:nvPr/>
      </p:nvGrpSpPr>
      <p:grpSpPr>
        <a:xfrm>
          <a:off x="0" y="0"/>
          <a:ext cx="0" cy="0"/>
          <a:chOff x="0" y="0"/>
          <a:chExt cx="0" cy="0"/>
        </a:xfrm>
      </p:grpSpPr>
      <p:sp>
        <p:nvSpPr>
          <p:cNvPr id="13" name="Rectangle 12"/>
          <p:cNvSpPr/>
          <p:nvPr/>
        </p:nvSpPr>
        <p:spPr>
          <a:xfrm>
            <a:off x="0" y="6192666"/>
            <a:ext cx="9152698" cy="669116"/>
          </a:xfrm>
          <a:prstGeom prst="rect">
            <a:avLst/>
          </a:prstGeom>
          <a:gradFill flip="none" rotWithShape="1">
            <a:gsLst>
              <a:gs pos="0">
                <a:schemeClr val="bg1">
                  <a:lumMod val="65000"/>
                </a:schemeClr>
              </a:gs>
              <a:gs pos="100000">
                <a:schemeClr val="tx1">
                  <a:lumMod val="85000"/>
                  <a:lumOff val="15000"/>
                </a:schemeClr>
              </a:gs>
            </a:gsLst>
            <a:lin ang="0" scaled="1"/>
            <a:tileRect/>
          </a:gra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charset="0"/>
              <a:ea typeface="Calibri" panose="020F0502020204030204" charset="0"/>
              <a:cs typeface="Calibri" panose="020F0502020204030204" charset="0"/>
            </a:endParaRPr>
          </a:p>
        </p:txBody>
      </p:sp>
      <p:sp>
        <p:nvSpPr>
          <p:cNvPr id="6" name="Rectangle 5"/>
          <p:cNvSpPr/>
          <p:nvPr/>
        </p:nvSpPr>
        <p:spPr>
          <a:xfrm>
            <a:off x="0" y="0"/>
            <a:ext cx="9152698" cy="228600"/>
          </a:xfrm>
          <a:prstGeom prst="rect">
            <a:avLst/>
          </a:prstGeom>
          <a:gradFill flip="none" rotWithShape="1">
            <a:gsLst>
              <a:gs pos="0">
                <a:schemeClr val="bg1">
                  <a:lumMod val="65000"/>
                </a:schemeClr>
              </a:gs>
              <a:gs pos="100000">
                <a:schemeClr val="tx1">
                  <a:lumMod val="85000"/>
                  <a:lumOff val="15000"/>
                </a:schemeClr>
              </a:gs>
            </a:gsLst>
            <a:lin ang="0" scaled="1"/>
            <a:tileRect/>
          </a:gra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charset="0"/>
              <a:ea typeface="Calibri" panose="020F0502020204030204" charset="0"/>
              <a:cs typeface="Calibri" panose="020F0502020204030204" charset="0"/>
            </a:endParaRPr>
          </a:p>
        </p:txBody>
      </p:sp>
      <p:pic>
        <p:nvPicPr>
          <p:cNvPr id="11" name="Picture 10"/>
          <p:cNvPicPr>
            <a:picLocks noChangeAspect="1"/>
          </p:cNvPicPr>
          <p:nvPr/>
        </p:nvPicPr>
        <p:blipFill>
          <a:blip r:embed="rId1" cstate="print"/>
          <a:stretch>
            <a:fillRect/>
          </a:stretch>
        </p:blipFill>
        <p:spPr>
          <a:xfrm>
            <a:off x="187100" y="6275174"/>
            <a:ext cx="2091960" cy="420605"/>
          </a:xfrm>
          <a:prstGeom prst="rect">
            <a:avLst/>
          </a:prstGeom>
        </p:spPr>
      </p:pic>
      <p:pic>
        <p:nvPicPr>
          <p:cNvPr id="4" name="Picture 3"/>
          <p:cNvPicPr>
            <a:picLocks noChangeAspect="1"/>
          </p:cNvPicPr>
          <p:nvPr/>
        </p:nvPicPr>
        <p:blipFill>
          <a:blip r:embed="rId2" cstate="print"/>
          <a:stretch>
            <a:fillRect/>
          </a:stretch>
        </p:blipFill>
        <p:spPr>
          <a:xfrm>
            <a:off x="7467600" y="6192666"/>
            <a:ext cx="1600200" cy="576872"/>
          </a:xfrm>
          <a:prstGeom prst="rect">
            <a:avLst/>
          </a:prstGeom>
        </p:spPr>
      </p:pic>
      <p:sp>
        <p:nvSpPr>
          <p:cNvPr id="9" name="TextBox 8"/>
          <p:cNvSpPr txBox="1"/>
          <p:nvPr/>
        </p:nvSpPr>
        <p:spPr>
          <a:xfrm>
            <a:off x="533400" y="685800"/>
            <a:ext cx="8333560" cy="4893647"/>
          </a:xfrm>
          <a:prstGeom prst="rect">
            <a:avLst/>
          </a:prstGeom>
          <a:noFill/>
        </p:spPr>
        <p:txBody>
          <a:bodyPr wrap="square" rtlCol="0">
            <a:spAutoFit/>
          </a:bodyPr>
          <a:lstStyle/>
          <a:p>
            <a:r>
              <a:rPr lang="en-US" sz="4200" b="1" dirty="0" err="1">
                <a:solidFill>
                  <a:schemeClr val="bg1"/>
                </a:solidFill>
                <a:latin typeface="Calibri" panose="020F0502020204030204" charset="0"/>
                <a:ea typeface="Calibri" panose="020F0502020204030204" charset="0"/>
                <a:cs typeface="Calibri" panose="020F0502020204030204" charset="0"/>
              </a:rPr>
              <a:t>Achaemenid</a:t>
            </a:r>
            <a:r>
              <a:rPr lang="en-US" sz="4200" b="1" dirty="0">
                <a:solidFill>
                  <a:schemeClr val="bg1"/>
                </a:solidFill>
                <a:latin typeface="Calibri" panose="020F0502020204030204" charset="0"/>
                <a:ea typeface="Calibri" panose="020F0502020204030204" charset="0"/>
                <a:cs typeface="Calibri" panose="020F0502020204030204" charset="0"/>
              </a:rPr>
              <a:t> Art and </a:t>
            </a:r>
            <a:r>
              <a:rPr lang="en-US" sz="4200" b="1" dirty="0" smtClean="0">
                <a:solidFill>
                  <a:schemeClr val="bg1"/>
                </a:solidFill>
                <a:latin typeface="Calibri" panose="020F0502020204030204" charset="0"/>
                <a:ea typeface="Calibri" panose="020F0502020204030204" charset="0"/>
                <a:cs typeface="Calibri" panose="020F0502020204030204" charset="0"/>
              </a:rPr>
              <a:t>Artisans </a:t>
            </a:r>
            <a:endParaRPr lang="en-US" sz="4200" b="1" dirty="0" smtClean="0">
              <a:solidFill>
                <a:schemeClr val="bg1"/>
              </a:solidFill>
              <a:latin typeface="Calibri" panose="020F0502020204030204" charset="0"/>
              <a:ea typeface="Calibri" panose="020F0502020204030204" charset="0"/>
              <a:cs typeface="Calibri" panose="020F0502020204030204" charset="0"/>
            </a:endParaRPr>
          </a:p>
          <a:p>
            <a:r>
              <a:rPr lang="en-US" sz="2600" b="1" dirty="0" smtClean="0">
                <a:solidFill>
                  <a:schemeClr val="bg1"/>
                </a:solidFill>
                <a:latin typeface="Calibri" panose="020F0502020204030204" charset="0"/>
                <a:ea typeface="Calibri" panose="020F0502020204030204" charset="0"/>
                <a:cs typeface="Calibri" panose="020F0502020204030204" charset="0"/>
              </a:rPr>
              <a:t>A Tactile Exploration </a:t>
            </a:r>
            <a:r>
              <a:rPr lang="en-US" sz="2600" b="1" dirty="0">
                <a:solidFill>
                  <a:schemeClr val="bg1"/>
                </a:solidFill>
                <a:latin typeface="Calibri" panose="020F0502020204030204" charset="0"/>
                <a:ea typeface="Calibri" panose="020F0502020204030204" charset="0"/>
                <a:cs typeface="Calibri" panose="020F0502020204030204" charset="0"/>
              </a:rPr>
              <a:t>of the </a:t>
            </a:r>
            <a:r>
              <a:rPr lang="en-US" sz="2600" b="1" dirty="0" err="1">
                <a:solidFill>
                  <a:schemeClr val="bg1"/>
                </a:solidFill>
                <a:latin typeface="Calibri" panose="020F0502020204030204" charset="0"/>
                <a:ea typeface="Calibri" panose="020F0502020204030204" charset="0"/>
                <a:cs typeface="Calibri" panose="020F0502020204030204" charset="0"/>
              </a:rPr>
              <a:t>Apadana</a:t>
            </a:r>
            <a:r>
              <a:rPr lang="en-US" sz="2600" b="1" dirty="0">
                <a:solidFill>
                  <a:schemeClr val="bg1"/>
                </a:solidFill>
                <a:latin typeface="Calibri" panose="020F0502020204030204" charset="0"/>
                <a:ea typeface="Calibri" panose="020F0502020204030204" charset="0"/>
                <a:cs typeface="Calibri" panose="020F0502020204030204" charset="0"/>
              </a:rPr>
              <a:t> </a:t>
            </a:r>
            <a:r>
              <a:rPr lang="en-US" sz="2600" b="1" dirty="0" smtClean="0">
                <a:solidFill>
                  <a:schemeClr val="bg1"/>
                </a:solidFill>
                <a:latin typeface="Calibri" panose="020F0502020204030204" charset="0"/>
                <a:ea typeface="Calibri" panose="020F0502020204030204" charset="0"/>
                <a:cs typeface="Calibri" panose="020F0502020204030204" charset="0"/>
              </a:rPr>
              <a:t>Reliefs </a:t>
            </a:r>
            <a:r>
              <a:rPr lang="en-US" sz="2600" b="1" dirty="0">
                <a:solidFill>
                  <a:schemeClr val="bg1"/>
                </a:solidFill>
                <a:latin typeface="Calibri" panose="020F0502020204030204" charset="0"/>
                <a:ea typeface="Calibri" panose="020F0502020204030204" charset="0"/>
                <a:cs typeface="Calibri" panose="020F0502020204030204" charset="0"/>
              </a:rPr>
              <a:t>at Persepolis </a:t>
            </a:r>
            <a:endParaRPr lang="en-US" sz="2600" b="1" dirty="0" smtClean="0">
              <a:solidFill>
                <a:schemeClr val="bg1"/>
              </a:solidFill>
              <a:latin typeface="Calibri" panose="020F0502020204030204" charset="0"/>
              <a:ea typeface="Calibri" panose="020F0502020204030204" charset="0"/>
              <a:cs typeface="Calibri" panose="020F0502020204030204" charset="0"/>
            </a:endParaRPr>
          </a:p>
          <a:p>
            <a:endParaRPr lang="en-US" sz="2600" b="1" dirty="0" smtClean="0">
              <a:solidFill>
                <a:schemeClr val="bg1"/>
              </a:solidFill>
              <a:latin typeface="Calibri" panose="020F0502020204030204" charset="0"/>
              <a:ea typeface="Calibri" panose="020F0502020204030204" charset="0"/>
              <a:cs typeface="Calibri" panose="020F0502020204030204" charset="0"/>
            </a:endParaRPr>
          </a:p>
          <a:p>
            <a:endParaRPr lang="en-US" sz="2600" b="1" dirty="0" smtClean="0">
              <a:solidFill>
                <a:schemeClr val="bg1"/>
              </a:solidFill>
              <a:latin typeface="Calibri" panose="020F0502020204030204" charset="0"/>
              <a:ea typeface="Calibri" panose="020F0502020204030204" charset="0"/>
              <a:cs typeface="Calibri" panose="020F0502020204030204" charset="0"/>
            </a:endParaRPr>
          </a:p>
          <a:p>
            <a:r>
              <a:rPr lang="en-US" sz="2000" b="1" dirty="0">
                <a:solidFill>
                  <a:schemeClr val="bg1"/>
                </a:solidFill>
                <a:latin typeface="Calibri" panose="020F0502020204030204" charset="0"/>
                <a:ea typeface="Calibri" panose="020F0502020204030204" charset="0"/>
                <a:cs typeface="Calibri" panose="020F0502020204030204" charset="0"/>
              </a:rPr>
              <a:t>Dr. Kiersten Neumann</a:t>
            </a:r>
            <a:endParaRPr lang="en-US" sz="2000" b="1" dirty="0">
              <a:solidFill>
                <a:schemeClr val="bg1"/>
              </a:solidFill>
              <a:latin typeface="Calibri" panose="020F0502020204030204" charset="0"/>
              <a:ea typeface="Calibri" panose="020F0502020204030204" charset="0"/>
              <a:cs typeface="Calibri" panose="020F0502020204030204" charset="0"/>
            </a:endParaRPr>
          </a:p>
          <a:p>
            <a:pPr>
              <a:spcBef>
                <a:spcPts val="1200"/>
              </a:spcBef>
            </a:pPr>
            <a:r>
              <a:rPr lang="en-US" dirty="0" smtClean="0">
                <a:solidFill>
                  <a:schemeClr val="bg1"/>
                </a:solidFill>
                <a:latin typeface="Calibri" panose="020F0502020204030204" charset="0"/>
                <a:ea typeface="Calibri" panose="020F0502020204030204" charset="0"/>
                <a:cs typeface="Calibri" panose="020F0502020204030204" charset="0"/>
              </a:rPr>
              <a:t>Curator, Research Associate</a:t>
            </a:r>
            <a:endParaRPr lang="en-US" dirty="0" smtClean="0">
              <a:solidFill>
                <a:schemeClr val="bg1"/>
              </a:solidFill>
              <a:latin typeface="Calibri" panose="020F0502020204030204" charset="0"/>
              <a:ea typeface="Calibri" panose="020F0502020204030204" charset="0"/>
              <a:cs typeface="Calibri" panose="020F0502020204030204" charset="0"/>
            </a:endParaRPr>
          </a:p>
          <a:p>
            <a:r>
              <a:rPr lang="en-US" dirty="0" smtClean="0">
                <a:solidFill>
                  <a:schemeClr val="bg1"/>
                </a:solidFill>
                <a:latin typeface="Calibri" panose="020F0502020204030204" charset="0"/>
                <a:ea typeface="Calibri" panose="020F0502020204030204" charset="0"/>
                <a:cs typeface="Calibri" panose="020F0502020204030204" charset="0"/>
              </a:rPr>
              <a:t>The Oriental Institute</a:t>
            </a:r>
            <a:endParaRPr lang="en-US" dirty="0" smtClean="0">
              <a:solidFill>
                <a:schemeClr val="bg1"/>
              </a:solidFill>
              <a:latin typeface="Calibri" panose="020F0502020204030204" charset="0"/>
              <a:ea typeface="Calibri" panose="020F0502020204030204" charset="0"/>
              <a:cs typeface="Calibri" panose="020F0502020204030204" charset="0"/>
            </a:endParaRPr>
          </a:p>
          <a:p>
            <a:r>
              <a:rPr lang="en-US" dirty="0" err="1" smtClean="0">
                <a:solidFill>
                  <a:schemeClr val="bg1"/>
                </a:solidFill>
                <a:latin typeface="Calibri" panose="020F0502020204030204" charset="0"/>
                <a:ea typeface="Calibri" panose="020F0502020204030204" charset="0"/>
                <a:cs typeface="Calibri" panose="020F0502020204030204" charset="0"/>
              </a:rPr>
              <a:t>neumann@uchicago.edu</a:t>
            </a:r>
            <a:endParaRPr lang="en-US" dirty="0" smtClean="0">
              <a:solidFill>
                <a:schemeClr val="bg1"/>
              </a:solidFill>
              <a:latin typeface="Calibri" panose="020F0502020204030204" charset="0"/>
              <a:ea typeface="Calibri" panose="020F0502020204030204" charset="0"/>
              <a:cs typeface="Calibri" panose="020F0502020204030204" charset="0"/>
            </a:endParaRPr>
          </a:p>
          <a:p>
            <a:endParaRPr lang="en-US" dirty="0" smtClean="0">
              <a:solidFill>
                <a:schemeClr val="bg1"/>
              </a:solidFill>
              <a:latin typeface="Calibri" panose="020F0502020204030204" charset="0"/>
              <a:ea typeface="Calibri" panose="020F0502020204030204" charset="0"/>
              <a:cs typeface="Calibri" panose="020F0502020204030204" charset="0"/>
            </a:endParaRPr>
          </a:p>
          <a:p>
            <a:endParaRPr lang="en-US" dirty="0">
              <a:solidFill>
                <a:schemeClr val="bg1"/>
              </a:solidFill>
              <a:latin typeface="Calibri" panose="020F0502020204030204" charset="0"/>
              <a:ea typeface="Calibri" panose="020F0502020204030204" charset="0"/>
              <a:cs typeface="Calibri" panose="020F0502020204030204" charset="0"/>
            </a:endParaRPr>
          </a:p>
          <a:p>
            <a:r>
              <a:rPr lang="en-US" dirty="0" smtClean="0">
                <a:solidFill>
                  <a:schemeClr val="bg1"/>
                </a:solidFill>
                <a:latin typeface="Calibri" panose="020F0502020204030204" charset="0"/>
                <a:ea typeface="Calibri" panose="020F0502020204030204" charset="0"/>
                <a:cs typeface="Calibri" panose="020F0502020204030204" charset="0"/>
              </a:rPr>
              <a:t>2017 Society of Scholars of </a:t>
            </a:r>
            <a:endParaRPr lang="en-US" dirty="0" smtClean="0">
              <a:solidFill>
                <a:schemeClr val="bg1"/>
              </a:solidFill>
              <a:latin typeface="Calibri" panose="020F0502020204030204" charset="0"/>
              <a:ea typeface="Calibri" panose="020F0502020204030204" charset="0"/>
              <a:cs typeface="Calibri" panose="020F0502020204030204" charset="0"/>
            </a:endParaRPr>
          </a:p>
          <a:p>
            <a:r>
              <a:rPr lang="en-US" dirty="0" smtClean="0">
                <a:solidFill>
                  <a:schemeClr val="bg1"/>
                </a:solidFill>
                <a:latin typeface="Calibri" panose="020F0502020204030204" charset="0"/>
                <a:ea typeface="Calibri" panose="020F0502020204030204" charset="0"/>
                <a:cs typeface="Calibri" panose="020F0502020204030204" charset="0"/>
              </a:rPr>
              <a:t>Zoroastrianism Conference</a:t>
            </a:r>
            <a:endParaRPr lang="en-US" dirty="0" smtClean="0">
              <a:solidFill>
                <a:schemeClr val="bg1"/>
              </a:solidFill>
              <a:latin typeface="Calibri" panose="020F0502020204030204" charset="0"/>
              <a:ea typeface="Calibri" panose="020F0502020204030204" charset="0"/>
              <a:cs typeface="Calibri" panose="020F0502020204030204" charset="0"/>
            </a:endParaRPr>
          </a:p>
          <a:p>
            <a:r>
              <a:rPr lang="en-US" dirty="0" smtClean="0">
                <a:solidFill>
                  <a:schemeClr val="bg1"/>
                </a:solidFill>
                <a:latin typeface="Calibri" panose="020F0502020204030204" charset="0"/>
                <a:ea typeface="Calibri" panose="020F0502020204030204" charset="0"/>
                <a:cs typeface="Calibri" panose="020F0502020204030204" charset="0"/>
              </a:rPr>
              <a:t>Chicago, November 4</a:t>
            </a:r>
            <a:r>
              <a:rPr lang="en-US" baseline="30000" dirty="0" smtClean="0">
                <a:solidFill>
                  <a:schemeClr val="bg1"/>
                </a:solidFill>
                <a:latin typeface="Calibri" panose="020F0502020204030204" charset="0"/>
                <a:ea typeface="Calibri" panose="020F0502020204030204" charset="0"/>
                <a:cs typeface="Calibri" panose="020F0502020204030204" charset="0"/>
              </a:rPr>
              <a:t>th</a:t>
            </a:r>
            <a:r>
              <a:rPr lang="en-US" dirty="0" smtClean="0">
                <a:solidFill>
                  <a:schemeClr val="bg1"/>
                </a:solidFill>
                <a:latin typeface="Calibri" panose="020F0502020204030204" charset="0"/>
                <a:ea typeface="Calibri" panose="020F0502020204030204" charset="0"/>
                <a:cs typeface="Calibri" panose="020F0502020204030204" charset="0"/>
              </a:rPr>
              <a:t>, 2017</a:t>
            </a:r>
            <a:endParaRPr lang="en-US" dirty="0">
              <a:solidFill>
                <a:schemeClr val="bg1"/>
              </a:solidFill>
              <a:latin typeface="Calibri" panose="020F0502020204030204" charset="0"/>
              <a:ea typeface="Calibri" panose="020F0502020204030204" charset="0"/>
              <a:cs typeface="Calibri" panose="020F0502020204030204" charset="0"/>
            </a:endParaRPr>
          </a:p>
          <a:p>
            <a:endParaRPr lang="en-US" dirty="0" smtClean="0">
              <a:solidFill>
                <a:schemeClr val="bg1"/>
              </a:solidFill>
              <a:latin typeface="Calibri" panose="020F0502020204030204" charset="0"/>
              <a:ea typeface="Calibri" panose="020F0502020204030204" charset="0"/>
              <a:cs typeface="Calibri" panose="020F0502020204030204" charset="0"/>
            </a:endParaRPr>
          </a:p>
        </p:txBody>
      </p:sp>
      <p:pic>
        <p:nvPicPr>
          <p:cNvPr id="12" name="Picture 11" descr="C:\Users\Designer1\Desktop\1.jpg1"/>
          <p:cNvPicPr>
            <a:picLocks noChangeAspect="1"/>
          </p:cNvPicPr>
          <p:nvPr/>
        </p:nvPicPr>
        <p:blipFill>
          <a:blip r:embed="rId3"/>
          <a:srcRect/>
          <a:stretch>
            <a:fillRect/>
          </a:stretch>
        </p:blipFill>
        <p:spPr>
          <a:xfrm>
            <a:off x="6143625" y="2061602"/>
            <a:ext cx="2647950" cy="397180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pic>
        <p:nvPicPr>
          <p:cNvPr id="3" name="Picture 2"/>
          <p:cNvPicPr>
            <a:picLocks noChangeAspect="1"/>
          </p:cNvPicPr>
          <p:nvPr/>
        </p:nvPicPr>
        <p:blipFill>
          <a:blip r:embed="rId1"/>
          <a:stretch>
            <a:fillRect/>
          </a:stretch>
        </p:blipFill>
        <p:spPr>
          <a:xfrm>
            <a:off x="127000" y="920750"/>
            <a:ext cx="8890000" cy="50165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7120" y="6324600"/>
            <a:ext cx="8409760" cy="400110"/>
          </a:xfrm>
          <a:prstGeom prst="rect">
            <a:avLst/>
          </a:prstGeom>
          <a:noFill/>
        </p:spPr>
        <p:txBody>
          <a:bodyPr wrap="square" rtlCol="0">
            <a:spAutoFit/>
          </a:bodyPr>
          <a:lstStyle/>
          <a:p>
            <a:pPr algn="ctr"/>
            <a:r>
              <a:rPr lang="en-US" sz="2000" dirty="0">
                <a:solidFill>
                  <a:schemeClr val="bg1"/>
                </a:solidFill>
                <a:latin typeface="Calibri" panose="020F0502020204030204" charset="0"/>
                <a:ea typeface="Calibri" panose="020F0502020204030204" charset="0"/>
                <a:cs typeface="Calibri" panose="020F0502020204030204" charset="0"/>
              </a:rPr>
              <a:t>“Persepolis Recreated” by </a:t>
            </a:r>
            <a:r>
              <a:rPr lang="en-US" sz="2000" dirty="0" err="1">
                <a:solidFill>
                  <a:schemeClr val="bg1"/>
                </a:solidFill>
                <a:latin typeface="Calibri" panose="020F0502020204030204" charset="0"/>
                <a:ea typeface="Calibri" panose="020F0502020204030204" charset="0"/>
                <a:cs typeface="Calibri" panose="020F0502020204030204" charset="0"/>
              </a:rPr>
              <a:t>Farzin</a:t>
            </a:r>
            <a:r>
              <a:rPr lang="en-US" sz="2000" dirty="0">
                <a:solidFill>
                  <a:schemeClr val="bg1"/>
                </a:solidFill>
                <a:latin typeface="Calibri" panose="020F0502020204030204" charset="0"/>
                <a:ea typeface="Calibri" panose="020F0502020204030204" charset="0"/>
                <a:cs typeface="Calibri" panose="020F0502020204030204" charset="0"/>
              </a:rPr>
              <a:t> </a:t>
            </a:r>
            <a:r>
              <a:rPr lang="en-US" sz="2000" dirty="0" err="1">
                <a:solidFill>
                  <a:schemeClr val="bg1"/>
                </a:solidFill>
                <a:latin typeface="Calibri" panose="020F0502020204030204" charset="0"/>
                <a:ea typeface="Calibri" panose="020F0502020204030204" charset="0"/>
                <a:cs typeface="Calibri" panose="020F0502020204030204" charset="0"/>
              </a:rPr>
              <a:t>Rezaein</a:t>
            </a:r>
            <a:r>
              <a:rPr lang="en-US" sz="2000" dirty="0">
                <a:solidFill>
                  <a:schemeClr val="bg1"/>
                </a:solidFill>
                <a:latin typeface="Calibri" panose="020F0502020204030204" charset="0"/>
                <a:ea typeface="Calibri" panose="020F0502020204030204" charset="0"/>
                <a:cs typeface="Calibri" panose="020F0502020204030204" charset="0"/>
              </a:rPr>
              <a:t>, 2004 </a:t>
            </a:r>
            <a:endParaRPr lang="en-US" sz="2000" dirty="0">
              <a:solidFill>
                <a:schemeClr val="bg1"/>
              </a:solidFill>
              <a:latin typeface="Calibri" panose="020F0502020204030204" charset="0"/>
              <a:ea typeface="Calibri" panose="020F0502020204030204" charset="0"/>
              <a:cs typeface="Calibri" panose="020F0502020204030204" charset="0"/>
            </a:endParaRPr>
          </a:p>
        </p:txBody>
      </p:sp>
      <p:pic>
        <p:nvPicPr>
          <p:cNvPr id="7" name="Picture 6" descr="Farzin Screen.jpg"/>
          <p:cNvPicPr>
            <a:picLocks noChangeAspect="1"/>
          </p:cNvPicPr>
          <p:nvPr/>
        </p:nvPicPr>
        <p:blipFill rotWithShape="1">
          <a:blip r:embed="rId1" cstate="hqprint"/>
          <a:srcRect/>
          <a:stretch>
            <a:fillRect/>
          </a:stretch>
        </p:blipFill>
        <p:spPr>
          <a:xfrm>
            <a:off x="3810001" y="1943300"/>
            <a:ext cx="4966880" cy="4332743"/>
          </a:xfrm>
          <a:prstGeom prst="rect">
            <a:avLst/>
          </a:prstGeom>
        </p:spPr>
      </p:pic>
      <p:pic>
        <p:nvPicPr>
          <p:cNvPr id="2" name="Picture 1"/>
          <p:cNvPicPr>
            <a:picLocks noChangeAspect="1"/>
          </p:cNvPicPr>
          <p:nvPr/>
        </p:nvPicPr>
        <p:blipFill>
          <a:blip r:embed="rId2"/>
          <a:stretch>
            <a:fillRect/>
          </a:stretch>
        </p:blipFill>
        <p:spPr>
          <a:xfrm>
            <a:off x="188147" y="823722"/>
            <a:ext cx="4536253" cy="3518836"/>
          </a:xfrm>
          <a:prstGeom prst="rect">
            <a:avLst/>
          </a:prstGeom>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Designer1\Desktop\ssz temp\8.jpg8"/>
          <p:cNvPicPr>
            <a:picLocks noChangeAspect="1"/>
          </p:cNvPicPr>
          <p:nvPr/>
        </p:nvPicPr>
        <p:blipFill>
          <a:blip r:embed="rId1"/>
          <a:srcRect/>
          <a:stretch>
            <a:fillRect/>
          </a:stretch>
        </p:blipFill>
        <p:spPr>
          <a:xfrm>
            <a:off x="381000" y="1875371"/>
            <a:ext cx="2971800" cy="4448175"/>
          </a:xfrm>
          <a:prstGeom prst="rect">
            <a:avLst/>
          </a:prstGeom>
          <a:ln>
            <a:solidFill>
              <a:srgbClr val="000000"/>
            </a:solidFill>
          </a:ln>
        </p:spPr>
      </p:pic>
      <p:pic>
        <p:nvPicPr>
          <p:cNvPr id="9" name="Picture 8" descr="C:\Users\Designer1\Desktop\ssz temp\9.jpg9"/>
          <p:cNvPicPr>
            <a:picLocks noChangeAspect="1"/>
          </p:cNvPicPr>
          <p:nvPr/>
        </p:nvPicPr>
        <p:blipFill>
          <a:blip r:embed="rId2"/>
          <a:srcRect/>
          <a:stretch>
            <a:fillRect/>
          </a:stretch>
        </p:blipFill>
        <p:spPr>
          <a:xfrm>
            <a:off x="4341510" y="1875638"/>
            <a:ext cx="4497690" cy="3503295"/>
          </a:xfrm>
          <a:prstGeom prst="rect">
            <a:avLst/>
          </a:prstGeom>
          <a:ln>
            <a:solidFill>
              <a:srgbClr val="000000"/>
            </a:solidFill>
          </a:ln>
        </p:spPr>
      </p:pic>
      <p:sp>
        <p:nvSpPr>
          <p:cNvPr id="10" name="TextBox 9"/>
          <p:cNvSpPr txBox="1"/>
          <p:nvPr/>
        </p:nvSpPr>
        <p:spPr>
          <a:xfrm>
            <a:off x="3429000" y="5955268"/>
            <a:ext cx="2133600" cy="369332"/>
          </a:xfrm>
          <a:prstGeom prst="rect">
            <a:avLst/>
          </a:prstGeom>
          <a:noFill/>
        </p:spPr>
        <p:txBody>
          <a:bodyPr wrap="square" rtlCol="0">
            <a:spAutoFit/>
          </a:bodyPr>
          <a:lstStyle/>
          <a:p>
            <a:r>
              <a:rPr lang="en-US" dirty="0" smtClean="0">
                <a:solidFill>
                  <a:schemeClr val="bg1"/>
                </a:solidFill>
                <a:latin typeface="Arial" panose="020B0604020202020204"/>
                <a:cs typeface="Arial" panose="020B0604020202020204"/>
              </a:rPr>
              <a:t>Ernst Herzfeld</a:t>
            </a:r>
            <a:endParaRPr lang="en-US" dirty="0">
              <a:solidFill>
                <a:schemeClr val="bg1"/>
              </a:solidFill>
              <a:latin typeface="Arial" panose="020B0604020202020204"/>
              <a:cs typeface="Arial" panose="020B0604020202020204"/>
            </a:endParaRPr>
          </a:p>
        </p:txBody>
      </p:sp>
      <p:sp>
        <p:nvSpPr>
          <p:cNvPr id="11" name="TextBox 10"/>
          <p:cNvSpPr txBox="1"/>
          <p:nvPr/>
        </p:nvSpPr>
        <p:spPr>
          <a:xfrm>
            <a:off x="6705600" y="5388321"/>
            <a:ext cx="2133600" cy="369332"/>
          </a:xfrm>
          <a:prstGeom prst="rect">
            <a:avLst/>
          </a:prstGeom>
          <a:noFill/>
        </p:spPr>
        <p:txBody>
          <a:bodyPr wrap="square" rtlCol="0">
            <a:spAutoFit/>
          </a:bodyPr>
          <a:lstStyle/>
          <a:p>
            <a:pPr algn="r"/>
            <a:r>
              <a:rPr lang="en-US" smtClean="0">
                <a:solidFill>
                  <a:schemeClr val="bg1"/>
                </a:solidFill>
                <a:latin typeface="Arial" panose="020B0604020202020204"/>
                <a:cs typeface="Arial" panose="020B0604020202020204"/>
              </a:rPr>
              <a:t>Erich Schmidt</a:t>
            </a:r>
            <a:endParaRPr lang="en-US" dirty="0">
              <a:solidFill>
                <a:schemeClr val="bg1"/>
              </a:solidFill>
              <a:latin typeface="Arial" panose="020B0604020202020204"/>
              <a:cs typeface="Arial" panose="020B0604020202020204"/>
            </a:endParaRPr>
          </a:p>
        </p:txBody>
      </p:sp>
      <p:sp>
        <p:nvSpPr>
          <p:cNvPr id="12" name="TextBox 11"/>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Designer1\Desktop\ssz temp\8.jpg8"/>
          <p:cNvPicPr>
            <a:picLocks noChangeAspect="1"/>
          </p:cNvPicPr>
          <p:nvPr/>
        </p:nvPicPr>
        <p:blipFill>
          <a:blip r:embed="rId1"/>
          <a:srcRect/>
          <a:stretch>
            <a:fillRect/>
          </a:stretch>
        </p:blipFill>
        <p:spPr>
          <a:xfrm>
            <a:off x="228600" y="1647278"/>
            <a:ext cx="3124200" cy="4676140"/>
          </a:xfrm>
          <a:prstGeom prst="rect">
            <a:avLst/>
          </a:prstGeom>
          <a:ln>
            <a:solidFill>
              <a:srgbClr val="000000"/>
            </a:solidFill>
          </a:ln>
        </p:spPr>
      </p:pic>
      <p:sp>
        <p:nvSpPr>
          <p:cNvPr id="10" name="TextBox 9"/>
          <p:cNvSpPr txBox="1"/>
          <p:nvPr/>
        </p:nvSpPr>
        <p:spPr>
          <a:xfrm>
            <a:off x="3429000" y="5955268"/>
            <a:ext cx="2133600" cy="369332"/>
          </a:xfrm>
          <a:prstGeom prst="rect">
            <a:avLst/>
          </a:prstGeom>
          <a:noFill/>
        </p:spPr>
        <p:txBody>
          <a:bodyPr wrap="square" rtlCol="0">
            <a:spAutoFit/>
          </a:bodyPr>
          <a:lstStyle/>
          <a:p>
            <a:r>
              <a:rPr lang="en-US" dirty="0" smtClean="0">
                <a:solidFill>
                  <a:schemeClr val="bg1"/>
                </a:solidFill>
                <a:latin typeface="Arial" panose="020B0604020202020204"/>
                <a:cs typeface="Arial" panose="020B0604020202020204"/>
              </a:rPr>
              <a:t>Ernst Herzfeld</a:t>
            </a:r>
            <a:endParaRPr lang="en-US" dirty="0">
              <a:solidFill>
                <a:schemeClr val="bg1"/>
              </a:solidFill>
              <a:latin typeface="Arial" panose="020B0604020202020204"/>
              <a:cs typeface="Arial" panose="020B0604020202020204"/>
            </a:endParaRPr>
          </a:p>
        </p:txBody>
      </p:sp>
      <p:pic>
        <p:nvPicPr>
          <p:cNvPr id="7" name="Picture 6" descr="C:\Users\Designer1\Desktop\ssz temp\10.jpg10"/>
          <p:cNvPicPr>
            <a:picLocks noChangeAspect="1"/>
          </p:cNvPicPr>
          <p:nvPr/>
        </p:nvPicPr>
        <p:blipFill>
          <a:blip r:embed="rId2"/>
          <a:srcRect/>
          <a:stretch>
            <a:fillRect/>
          </a:stretch>
        </p:blipFill>
        <p:spPr>
          <a:xfrm>
            <a:off x="5543477" y="1603534"/>
            <a:ext cx="3162300" cy="4721066"/>
          </a:xfrm>
          <a:prstGeom prst="rect">
            <a:avLst/>
          </a:prstGeom>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8520" y="6324600"/>
            <a:ext cx="883920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Erich Schmidt</a:t>
            </a:r>
            <a:endParaRPr lang="en-US" sz="2000" dirty="0">
              <a:solidFill>
                <a:schemeClr val="bg1"/>
              </a:solidFill>
              <a:latin typeface="Calibri" panose="020F0502020204030204" charset="0"/>
              <a:ea typeface="Calibri" panose="020F0502020204030204" charset="0"/>
              <a:cs typeface="Calibri" panose="020F0502020204030204" charset="0"/>
            </a:endParaRPr>
          </a:p>
        </p:txBody>
      </p:sp>
      <p:pic>
        <p:nvPicPr>
          <p:cNvPr id="6" name="Picture 5" descr="C:\Users\Designer1\Desktop\ssz temp\9.jpg9"/>
          <p:cNvPicPr>
            <a:picLocks noChangeAspect="1"/>
          </p:cNvPicPr>
          <p:nvPr/>
        </p:nvPicPr>
        <p:blipFill>
          <a:blip r:embed="rId1"/>
          <a:srcRect/>
          <a:stretch>
            <a:fillRect/>
          </a:stretch>
        </p:blipFill>
        <p:spPr>
          <a:xfrm>
            <a:off x="1071497" y="747395"/>
            <a:ext cx="6973245" cy="5431790"/>
          </a:xfrm>
          <a:prstGeom prst="rect">
            <a:avLst/>
          </a:prstGeom>
          <a:ln>
            <a:solidFill>
              <a:srgbClr val="000000"/>
            </a:solidFill>
          </a:ln>
        </p:spPr>
      </p:pic>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1950" y="5875020"/>
            <a:ext cx="184731" cy="369332"/>
          </a:xfrm>
          <a:prstGeom prst="rect">
            <a:avLst/>
          </a:prstGeom>
          <a:noFill/>
        </p:spPr>
        <p:txBody>
          <a:bodyPr wrap="none" rtlCol="0">
            <a:spAutoFit/>
          </a:bodyPr>
          <a:lstStyle/>
          <a:p>
            <a:endParaRPr lang="en-US" dirty="0"/>
          </a:p>
        </p:txBody>
      </p:sp>
      <p:pic>
        <p:nvPicPr>
          <p:cNvPr id="7" name="Picture 6" descr="C:\Users\Designer1\Desktop\ssz temp\11.jpg11"/>
          <p:cNvPicPr>
            <a:picLocks noChangeAspect="1"/>
          </p:cNvPicPr>
          <p:nvPr/>
        </p:nvPicPr>
        <p:blipFill>
          <a:blip r:embed="rId1"/>
          <a:srcRect/>
          <a:stretch>
            <a:fillRect/>
          </a:stretch>
        </p:blipFill>
        <p:spPr>
          <a:xfrm>
            <a:off x="184644" y="1373765"/>
            <a:ext cx="2838450" cy="3846561"/>
          </a:xfrm>
          <a:prstGeom prst="rect">
            <a:avLst/>
          </a:prstGeom>
        </p:spPr>
      </p:pic>
      <p:sp>
        <p:nvSpPr>
          <p:cNvPr id="9" name="TextBox 8"/>
          <p:cNvSpPr txBox="1"/>
          <p:nvPr/>
        </p:nvSpPr>
        <p:spPr>
          <a:xfrm>
            <a:off x="609600" y="5465802"/>
            <a:ext cx="2133600" cy="369332"/>
          </a:xfrm>
          <a:prstGeom prst="rect">
            <a:avLst/>
          </a:prstGeom>
          <a:noFill/>
        </p:spPr>
        <p:txBody>
          <a:bodyPr wrap="square" rtlCol="0">
            <a:spAutoFit/>
          </a:bodyPr>
          <a:lstStyle/>
          <a:p>
            <a:pPr algn="ctr"/>
            <a:r>
              <a:rPr lang="en-US" dirty="0" smtClean="0">
                <a:solidFill>
                  <a:schemeClr val="bg1"/>
                </a:solidFill>
                <a:latin typeface="Calibri" panose="020F0502020204030204" charset="0"/>
                <a:ea typeface="Calibri" panose="020F0502020204030204" charset="0"/>
                <a:cs typeface="Calibri" panose="020F0502020204030204" charset="0"/>
              </a:rPr>
              <a:t>OIP 68 (1953)</a:t>
            </a:r>
            <a:endParaRPr lang="en-US" dirty="0">
              <a:solidFill>
                <a:schemeClr val="bg1"/>
              </a:solidFill>
              <a:latin typeface="Calibri" panose="020F0502020204030204" charset="0"/>
              <a:ea typeface="Calibri" panose="020F0502020204030204" charset="0"/>
              <a:cs typeface="Calibri" panose="020F0502020204030204" charset="0"/>
            </a:endParaRPr>
          </a:p>
        </p:txBody>
      </p:sp>
      <p:pic>
        <p:nvPicPr>
          <p:cNvPr id="11" name="Picture 10" descr="C:\Users\Designer1\Desktop\ssz temp\12.jpg12"/>
          <p:cNvPicPr>
            <a:picLocks noChangeAspect="1"/>
          </p:cNvPicPr>
          <p:nvPr/>
        </p:nvPicPr>
        <p:blipFill>
          <a:blip r:embed="rId2"/>
          <a:srcRect/>
          <a:stretch>
            <a:fillRect/>
          </a:stretch>
        </p:blipFill>
        <p:spPr>
          <a:xfrm>
            <a:off x="3123252" y="1373713"/>
            <a:ext cx="2828925" cy="3837723"/>
          </a:xfrm>
          <a:prstGeom prst="rect">
            <a:avLst/>
          </a:prstGeom>
        </p:spPr>
      </p:pic>
      <p:sp>
        <p:nvSpPr>
          <p:cNvPr id="12" name="TextBox 11"/>
          <p:cNvSpPr txBox="1"/>
          <p:nvPr/>
        </p:nvSpPr>
        <p:spPr>
          <a:xfrm>
            <a:off x="3581400" y="5465802"/>
            <a:ext cx="2133600" cy="369332"/>
          </a:xfrm>
          <a:prstGeom prst="rect">
            <a:avLst/>
          </a:prstGeom>
          <a:noFill/>
        </p:spPr>
        <p:txBody>
          <a:bodyPr wrap="square" rtlCol="0">
            <a:spAutoFit/>
          </a:bodyPr>
          <a:lstStyle/>
          <a:p>
            <a:pPr algn="ctr"/>
            <a:r>
              <a:rPr lang="en-US" dirty="0" smtClean="0">
                <a:solidFill>
                  <a:schemeClr val="bg1"/>
                </a:solidFill>
                <a:latin typeface="Calibri" panose="020F0502020204030204" charset="0"/>
                <a:ea typeface="Calibri" panose="020F0502020204030204" charset="0"/>
                <a:cs typeface="Calibri" panose="020F0502020204030204" charset="0"/>
              </a:rPr>
              <a:t>OIP 69 (1957)</a:t>
            </a:r>
            <a:endParaRPr lang="en-US" dirty="0">
              <a:solidFill>
                <a:schemeClr val="bg1"/>
              </a:solidFill>
              <a:latin typeface="Calibri" panose="020F0502020204030204" charset="0"/>
              <a:ea typeface="Calibri" panose="020F0502020204030204" charset="0"/>
              <a:cs typeface="Calibri" panose="020F0502020204030204" charset="0"/>
            </a:endParaRPr>
          </a:p>
        </p:txBody>
      </p:sp>
      <p:pic>
        <p:nvPicPr>
          <p:cNvPr id="13" name="Picture 12" descr="C:\Users\Designer1\Desktop\ssz temp\13.jpg13"/>
          <p:cNvPicPr>
            <a:picLocks noChangeAspect="1"/>
          </p:cNvPicPr>
          <p:nvPr/>
        </p:nvPicPr>
        <p:blipFill>
          <a:blip r:embed="rId3"/>
          <a:srcRect/>
          <a:stretch>
            <a:fillRect/>
          </a:stretch>
        </p:blipFill>
        <p:spPr>
          <a:xfrm>
            <a:off x="6051265" y="1373713"/>
            <a:ext cx="2867025" cy="3837723"/>
          </a:xfrm>
          <a:prstGeom prst="rect">
            <a:avLst/>
          </a:prstGeom>
        </p:spPr>
      </p:pic>
      <p:sp>
        <p:nvSpPr>
          <p:cNvPr id="14" name="TextBox 13"/>
          <p:cNvSpPr txBox="1"/>
          <p:nvPr/>
        </p:nvSpPr>
        <p:spPr>
          <a:xfrm>
            <a:off x="6400800" y="5477365"/>
            <a:ext cx="2133600" cy="369332"/>
          </a:xfrm>
          <a:prstGeom prst="rect">
            <a:avLst/>
          </a:prstGeom>
          <a:noFill/>
        </p:spPr>
        <p:txBody>
          <a:bodyPr wrap="square" rtlCol="0">
            <a:spAutoFit/>
          </a:bodyPr>
          <a:lstStyle/>
          <a:p>
            <a:pPr algn="ctr"/>
            <a:r>
              <a:rPr lang="en-US" dirty="0" smtClean="0">
                <a:solidFill>
                  <a:schemeClr val="bg1"/>
                </a:solidFill>
                <a:latin typeface="Calibri" panose="020F0502020204030204" charset="0"/>
                <a:ea typeface="Calibri" panose="020F0502020204030204" charset="0"/>
                <a:cs typeface="Calibri" panose="020F0502020204030204" charset="0"/>
              </a:rPr>
              <a:t>OIP 70 (1970)</a:t>
            </a:r>
            <a:endParaRPr lang="en-US" dirty="0">
              <a:solidFill>
                <a:schemeClr val="bg1"/>
              </a:solidFill>
              <a:latin typeface="Calibri" panose="020F0502020204030204" charset="0"/>
              <a:ea typeface="Calibri" panose="020F0502020204030204" charset="0"/>
              <a:cs typeface="Calibri" panose="020F0502020204030204" charset="0"/>
            </a:endParaRPr>
          </a:p>
        </p:txBody>
      </p:sp>
      <p:sp>
        <p:nvSpPr>
          <p:cNvPr id="10" name="TextBox 9"/>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esigner1\Desktop\ssz temp\14.jpg14"/>
          <p:cNvPicPr>
            <a:picLocks noChangeAspect="1"/>
          </p:cNvPicPr>
          <p:nvPr/>
        </p:nvPicPr>
        <p:blipFill>
          <a:blip r:embed="rId1"/>
          <a:srcRect/>
          <a:stretch>
            <a:fillRect/>
          </a:stretch>
        </p:blipFill>
        <p:spPr>
          <a:xfrm>
            <a:off x="1170658" y="619095"/>
            <a:ext cx="7010400" cy="5600700"/>
          </a:xfrm>
          <a:prstGeom prst="rect">
            <a:avLst/>
          </a:prstGeom>
        </p:spPr>
      </p:pic>
      <p:sp>
        <p:nvSpPr>
          <p:cNvPr id="5" name="TextBox 4"/>
          <p:cNvSpPr txBox="1"/>
          <p:nvPr/>
        </p:nvSpPr>
        <p:spPr>
          <a:xfrm>
            <a:off x="470978" y="630549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Oriental Institute Persepolis Expedition in Iran, 1931–1939</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epolis field negative P-864_P. 58487_N. 38372 copy.jpg"/>
          <p:cNvPicPr>
            <a:picLocks noChangeAspect="1"/>
          </p:cNvPicPr>
          <p:nvPr/>
        </p:nvPicPr>
        <p:blipFill>
          <a:blip r:embed="rId1"/>
          <a:stretch>
            <a:fillRect/>
          </a:stretch>
        </p:blipFill>
        <p:spPr>
          <a:xfrm>
            <a:off x="685800" y="685800"/>
            <a:ext cx="7772400" cy="5557266"/>
          </a:xfrm>
          <a:prstGeom prst="rect">
            <a:avLst/>
          </a:prstGeom>
        </p:spPr>
      </p:pic>
      <p:sp>
        <p:nvSpPr>
          <p:cNvPr id="4" name="TextBox 3"/>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Apadana</a:t>
            </a:r>
            <a:r>
              <a:rPr lang="en-US" sz="2000" dirty="0" smtClean="0">
                <a:solidFill>
                  <a:schemeClr val="bg1"/>
                </a:solidFill>
                <a:latin typeface="Calibri" panose="020F0502020204030204" charset="0"/>
                <a:ea typeface="Calibri" panose="020F0502020204030204" charset="0"/>
                <a:cs typeface="Calibri" panose="020F0502020204030204" charset="0"/>
              </a:rPr>
              <a:t> (Audience Hall),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10" name="TextBox 9"/>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Designer1\Desktop\ssz temp\15.jpg15"/>
          <p:cNvPicPr>
            <a:picLocks noChangeAspect="1"/>
          </p:cNvPicPr>
          <p:nvPr/>
        </p:nvPicPr>
        <p:blipFill>
          <a:blip r:embed="rId1"/>
          <a:srcRect/>
          <a:stretch>
            <a:fillRect/>
          </a:stretch>
        </p:blipFill>
        <p:spPr>
          <a:xfrm>
            <a:off x="0" y="2505217"/>
            <a:ext cx="9144000" cy="1733550"/>
          </a:xfrm>
          <a:prstGeom prst="rect">
            <a:avLst/>
          </a:prstGeom>
        </p:spPr>
      </p:pic>
      <p:sp>
        <p:nvSpPr>
          <p:cNvPr id="6" name="TextBox 5"/>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Apadana</a:t>
            </a:r>
            <a:r>
              <a:rPr lang="en-US" sz="2000" dirty="0" smtClean="0">
                <a:solidFill>
                  <a:schemeClr val="bg1"/>
                </a:solidFill>
                <a:latin typeface="Calibri" panose="020F0502020204030204" charset="0"/>
                <a:ea typeface="Calibri" panose="020F0502020204030204" charset="0"/>
                <a:cs typeface="Calibri" panose="020F0502020204030204" charset="0"/>
              </a:rPr>
              <a:t> (Audience Hall),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10" name="TextBox 9"/>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67100" y="5650468"/>
            <a:ext cx="2133600" cy="369332"/>
          </a:xfrm>
          <a:prstGeom prst="rect">
            <a:avLst/>
          </a:prstGeom>
          <a:noFill/>
        </p:spPr>
        <p:txBody>
          <a:bodyPr wrap="square" rtlCol="0">
            <a:spAutoFit/>
          </a:bodyPr>
          <a:lstStyle/>
          <a:p>
            <a:r>
              <a:rPr lang="en-US" dirty="0" smtClean="0">
                <a:solidFill>
                  <a:schemeClr val="bg1"/>
                </a:solidFill>
                <a:latin typeface="Arial" panose="020B0604020202020204"/>
                <a:cs typeface="Arial" panose="020B0604020202020204"/>
              </a:rPr>
              <a:t>Ernst Herzfeld</a:t>
            </a:r>
            <a:endParaRPr lang="en-US" dirty="0">
              <a:solidFill>
                <a:schemeClr val="bg1"/>
              </a:solidFill>
              <a:latin typeface="Arial" panose="020B0604020202020204"/>
              <a:cs typeface="Arial" panose="020B0604020202020204"/>
            </a:endParaRPr>
          </a:p>
        </p:txBody>
      </p:sp>
      <p:pic>
        <p:nvPicPr>
          <p:cNvPr id="7" name="Picture 6" descr="C:\Users\Designer1\Desktop\ssz temp\3.jpg3"/>
          <p:cNvPicPr>
            <a:picLocks noChangeAspect="1"/>
          </p:cNvPicPr>
          <p:nvPr/>
        </p:nvPicPr>
        <p:blipFill>
          <a:blip r:embed="rId1"/>
          <a:srcRect/>
          <a:stretch>
            <a:fillRect/>
          </a:stretch>
        </p:blipFill>
        <p:spPr>
          <a:xfrm>
            <a:off x="566103" y="624841"/>
            <a:ext cx="7935595" cy="5713004"/>
          </a:xfrm>
          <a:prstGeom prst="rect">
            <a:avLst/>
          </a:prstGeom>
        </p:spPr>
      </p:pic>
      <p:sp>
        <p:nvSpPr>
          <p:cNvPr id="12" name="Oval 11"/>
          <p:cNvSpPr/>
          <p:nvPr/>
        </p:nvSpPr>
        <p:spPr>
          <a:xfrm>
            <a:off x="4648200" y="3505200"/>
            <a:ext cx="685800" cy="457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290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Chogha</a:t>
            </a:r>
            <a:r>
              <a:rPr lang="en-US" sz="2000" b="1" dirty="0" smtClean="0">
                <a:solidFill>
                  <a:schemeClr val="bg1"/>
                </a:solidFill>
                <a:latin typeface="Calibri" panose="020F0502020204030204" charset="0"/>
                <a:ea typeface="Calibri" panose="020F0502020204030204" charset="0"/>
                <a:cs typeface="Calibri" panose="020F0502020204030204" charset="0"/>
              </a:rPr>
              <a:t> </a:t>
            </a:r>
            <a:r>
              <a:rPr lang="en-US" sz="2000" dirty="0" err="1" smtClean="0">
                <a:solidFill>
                  <a:schemeClr val="bg1"/>
                </a:solidFill>
                <a:latin typeface="Calibri" panose="020F0502020204030204" charset="0"/>
                <a:ea typeface="Calibri" panose="020F0502020204030204" charset="0"/>
                <a:cs typeface="Calibri" panose="020F0502020204030204" charset="0"/>
              </a:rPr>
              <a:t>Zanbil</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8" name="TextBox 7"/>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381000"/>
            <a:ext cx="6961960" cy="3939540"/>
          </a:xfrm>
          <a:prstGeom prst="rect">
            <a:avLst/>
          </a:prstGeom>
          <a:noFill/>
        </p:spPr>
        <p:txBody>
          <a:bodyPr wrap="square" rtlCol="0">
            <a:spAutoFit/>
          </a:bodyPr>
          <a:lstStyle/>
          <a:p>
            <a:pPr lvl="1">
              <a:spcAft>
                <a:spcPts val="900"/>
              </a:spcAft>
            </a:pPr>
            <a:r>
              <a:rPr lang="en-US" sz="2800" dirty="0" smtClean="0">
                <a:solidFill>
                  <a:srgbClr val="FFEFAE"/>
                </a:solidFill>
                <a:cs typeface="Calibri" panose="020F0502020204030204"/>
              </a:rPr>
              <a:t>Outline: </a:t>
            </a:r>
            <a:endParaRPr lang="en-US" sz="2800" dirty="0" smtClean="0">
              <a:solidFill>
                <a:srgbClr val="FFEFAE"/>
              </a:solidFill>
              <a:cs typeface="Calibri" panose="020F0502020204030204"/>
            </a:endParaRPr>
          </a:p>
          <a:p>
            <a:pPr marL="1371600" lvl="2" indent="-457200">
              <a:spcBef>
                <a:spcPts val="2400"/>
              </a:spcBef>
              <a:spcAft>
                <a:spcPts val="900"/>
              </a:spcAft>
              <a:buFont typeface="+mj-lt"/>
              <a:buAutoNum type="arabicPeriod"/>
            </a:pPr>
            <a:r>
              <a:rPr lang="en-US" sz="2800" dirty="0" smtClean="0">
                <a:solidFill>
                  <a:srgbClr val="ABC2DF"/>
                </a:solidFill>
                <a:cs typeface="Calibri" panose="020F0502020204030204"/>
              </a:rPr>
              <a:t>The </a:t>
            </a:r>
            <a:r>
              <a:rPr lang="en-US" sz="2800" dirty="0" err="1" smtClean="0">
                <a:solidFill>
                  <a:srgbClr val="ABC2DF"/>
                </a:solidFill>
                <a:cs typeface="Calibri" panose="020F0502020204030204"/>
              </a:rPr>
              <a:t>Apadana</a:t>
            </a:r>
            <a:r>
              <a:rPr lang="en-US" sz="2800" dirty="0" smtClean="0">
                <a:solidFill>
                  <a:srgbClr val="ABC2DF"/>
                </a:solidFill>
                <a:cs typeface="Calibri" panose="020F0502020204030204"/>
              </a:rPr>
              <a:t> at Persepolis</a:t>
            </a:r>
            <a:endParaRPr lang="en-US" sz="2800" dirty="0" smtClean="0">
              <a:solidFill>
                <a:srgbClr val="ABC2DF"/>
              </a:solidFill>
              <a:cs typeface="Calibri" panose="020F0502020204030204"/>
            </a:endParaRPr>
          </a:p>
          <a:p>
            <a:pPr marL="1371600" lvl="2" indent="-457200">
              <a:spcBef>
                <a:spcPts val="2400"/>
              </a:spcBef>
              <a:spcAft>
                <a:spcPts val="900"/>
              </a:spcAft>
              <a:buFont typeface="+mj-lt"/>
              <a:buAutoNum type="arabicPeriod"/>
            </a:pPr>
            <a:r>
              <a:rPr lang="en-US" sz="2800" dirty="0" smtClean="0">
                <a:solidFill>
                  <a:srgbClr val="ABC2DF"/>
                </a:solidFill>
                <a:cs typeface="Calibri" panose="020F0502020204030204"/>
              </a:rPr>
              <a:t>Construction and Craftsmen</a:t>
            </a:r>
            <a:endParaRPr lang="en-US" sz="2800" dirty="0" smtClean="0">
              <a:solidFill>
                <a:srgbClr val="ABC2DF"/>
              </a:solidFill>
              <a:cs typeface="Calibri" panose="020F0502020204030204"/>
            </a:endParaRPr>
          </a:p>
          <a:p>
            <a:pPr marL="1371600" lvl="2" indent="-457200">
              <a:spcBef>
                <a:spcPts val="2400"/>
              </a:spcBef>
              <a:spcAft>
                <a:spcPts val="900"/>
              </a:spcAft>
              <a:buFont typeface="+mj-lt"/>
              <a:buAutoNum type="arabicPeriod"/>
            </a:pPr>
            <a:r>
              <a:rPr lang="en-US" sz="2800" dirty="0" smtClean="0">
                <a:solidFill>
                  <a:srgbClr val="ABC2DF"/>
                </a:solidFill>
                <a:cs typeface="Calibri" panose="020F0502020204030204"/>
              </a:rPr>
              <a:t>Tactility Carved in Stone</a:t>
            </a:r>
            <a:endParaRPr lang="en-US" sz="2800" dirty="0" smtClean="0">
              <a:solidFill>
                <a:srgbClr val="ABC2DF"/>
              </a:solidFill>
              <a:cs typeface="Calibri" panose="020F0502020204030204"/>
            </a:endParaRPr>
          </a:p>
          <a:p>
            <a:pPr marL="1371600" lvl="2" indent="-457200">
              <a:spcBef>
                <a:spcPts val="2400"/>
              </a:spcBef>
              <a:spcAft>
                <a:spcPts val="900"/>
              </a:spcAft>
              <a:buFont typeface="+mj-lt"/>
              <a:buAutoNum type="arabicPeriod"/>
            </a:pPr>
            <a:r>
              <a:rPr lang="en-US" sz="2800" dirty="0" smtClean="0">
                <a:solidFill>
                  <a:srgbClr val="ABC2DF"/>
                </a:solidFill>
                <a:cs typeface="Calibri" panose="020F0502020204030204"/>
              </a:rPr>
              <a:t>Interacting with Art</a:t>
            </a:r>
            <a:endParaRPr lang="en-US" sz="2800" dirty="0" smtClean="0">
              <a:solidFill>
                <a:srgbClr val="ABC2DF"/>
              </a:solidFill>
              <a:cs typeface="Calibri" panose="020F0502020204030204"/>
            </a:endParaRPr>
          </a:p>
        </p:txBody>
      </p:sp>
      <p:pic>
        <p:nvPicPr>
          <p:cNvPr id="4" name="Picture 3" descr="C:\Users\Designer1\Desktop\1.jpg1"/>
          <p:cNvPicPr>
            <a:picLocks noChangeAspect="1"/>
          </p:cNvPicPr>
          <p:nvPr/>
        </p:nvPicPr>
        <p:blipFill>
          <a:blip r:embed="rId1"/>
          <a:srcRect/>
          <a:stretch>
            <a:fillRect/>
          </a:stretch>
        </p:blipFill>
        <p:spPr>
          <a:xfrm>
            <a:off x="6095959" y="2590800"/>
            <a:ext cx="2647950" cy="3971802"/>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Chogha</a:t>
            </a:r>
            <a:r>
              <a:rPr lang="en-US" sz="2000" dirty="0" smtClean="0">
                <a:solidFill>
                  <a:schemeClr val="bg1"/>
                </a:solidFill>
                <a:latin typeface="Calibri" panose="020F0502020204030204" charset="0"/>
                <a:ea typeface="Calibri" panose="020F0502020204030204" charset="0"/>
                <a:cs typeface="Calibri" panose="020F0502020204030204" charset="0"/>
              </a:rPr>
              <a:t> </a:t>
            </a:r>
            <a:r>
              <a:rPr lang="en-US" sz="2000" dirty="0" err="1" smtClean="0">
                <a:solidFill>
                  <a:schemeClr val="bg1"/>
                </a:solidFill>
                <a:latin typeface="Calibri" panose="020F0502020204030204" charset="0"/>
                <a:ea typeface="Calibri" panose="020F0502020204030204" charset="0"/>
                <a:cs typeface="Calibri" panose="020F0502020204030204" charset="0"/>
              </a:rPr>
              <a:t>Zanbil</a:t>
            </a:r>
            <a:r>
              <a:rPr lang="en-US" sz="2000" dirty="0" smtClean="0">
                <a:solidFill>
                  <a:schemeClr val="bg1"/>
                </a:solidFill>
                <a:latin typeface="Calibri" panose="020F0502020204030204" charset="0"/>
                <a:ea typeface="Calibri" panose="020F0502020204030204" charset="0"/>
                <a:cs typeface="Calibri" panose="020F0502020204030204" charset="0"/>
              </a:rPr>
              <a:t>, Ziggurat, c. 1250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2" name="Picture 1" descr="C:\Users\Designer1\Desktop\ssz temp\16.jpg16"/>
          <p:cNvPicPr>
            <a:picLocks noChangeAspect="1"/>
          </p:cNvPicPr>
          <p:nvPr/>
        </p:nvPicPr>
        <p:blipFill>
          <a:blip r:embed="rId1"/>
          <a:srcRect/>
          <a:stretch>
            <a:fillRect/>
          </a:stretch>
        </p:blipFill>
        <p:spPr>
          <a:xfrm>
            <a:off x="8980" y="1086372"/>
            <a:ext cx="9144000" cy="3637971"/>
          </a:xfrm>
          <a:prstGeom prst="rect">
            <a:avLst/>
          </a:prstGeom>
        </p:spPr>
      </p:pic>
      <p:pic>
        <p:nvPicPr>
          <p:cNvPr id="3" name="Picture 2" descr="C:\Users\Designer1\Desktop\ssz temp\17.jpg17"/>
          <p:cNvPicPr>
            <a:picLocks noChangeAspect="1"/>
          </p:cNvPicPr>
          <p:nvPr/>
        </p:nvPicPr>
        <p:blipFill>
          <a:blip r:embed="rId2"/>
          <a:srcRect/>
          <a:stretch>
            <a:fillRect/>
          </a:stretch>
        </p:blipFill>
        <p:spPr>
          <a:xfrm>
            <a:off x="6104980" y="4142541"/>
            <a:ext cx="3048000" cy="2198914"/>
          </a:xfrm>
          <a:prstGeom prst="rect">
            <a:avLst/>
          </a:prstGeom>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7120" y="6324600"/>
            <a:ext cx="8409760" cy="400110"/>
          </a:xfrm>
          <a:prstGeom prst="rect">
            <a:avLst/>
          </a:prstGeom>
          <a:noFill/>
        </p:spPr>
        <p:txBody>
          <a:bodyPr wrap="square" rtlCol="0">
            <a:spAutoFit/>
          </a:bodyPr>
          <a:lstStyle/>
          <a:p>
            <a:pPr algn="ctr"/>
            <a:r>
              <a:rPr lang="en-US" sz="2000" dirty="0" err="1">
                <a:solidFill>
                  <a:schemeClr val="bg1"/>
                </a:solidFill>
                <a:latin typeface="Calibri" panose="020F0502020204030204" charset="0"/>
                <a:ea typeface="Calibri" panose="020F0502020204030204" charset="0"/>
                <a:cs typeface="Calibri" panose="020F0502020204030204" charset="0"/>
              </a:rPr>
              <a:t>Chogha</a:t>
            </a:r>
            <a:r>
              <a:rPr lang="en-US" sz="2000" dirty="0">
                <a:solidFill>
                  <a:schemeClr val="bg1"/>
                </a:solidFill>
                <a:latin typeface="Calibri" panose="020F0502020204030204" charset="0"/>
                <a:ea typeface="Calibri" panose="020F0502020204030204" charset="0"/>
                <a:cs typeface="Calibri" panose="020F0502020204030204" charset="0"/>
              </a:rPr>
              <a:t> </a:t>
            </a:r>
            <a:r>
              <a:rPr lang="en-US" sz="2000" dirty="0" err="1">
                <a:solidFill>
                  <a:schemeClr val="bg1"/>
                </a:solidFill>
                <a:latin typeface="Calibri" panose="020F0502020204030204" charset="0"/>
                <a:ea typeface="Calibri" panose="020F0502020204030204" charset="0"/>
                <a:cs typeface="Calibri" panose="020F0502020204030204" charset="0"/>
              </a:rPr>
              <a:t>Zanbil</a:t>
            </a:r>
            <a:r>
              <a:rPr lang="en-US" sz="2000" dirty="0">
                <a:solidFill>
                  <a:schemeClr val="bg1"/>
                </a:solidFill>
                <a:latin typeface="Calibri" panose="020F0502020204030204" charset="0"/>
                <a:ea typeface="Calibri" panose="020F0502020204030204" charset="0"/>
                <a:cs typeface="Calibri" panose="020F0502020204030204" charset="0"/>
              </a:rPr>
              <a:t>, Ziggurat, c. 1250 BCE</a:t>
            </a:r>
            <a:endParaRPr lang="en-US" sz="2000" dirty="0">
              <a:solidFill>
                <a:schemeClr val="bg1"/>
              </a:solidFill>
              <a:latin typeface="Calibri" panose="020F0502020204030204" charset="0"/>
              <a:ea typeface="Calibri" panose="020F0502020204030204" charset="0"/>
              <a:cs typeface="Calibri" panose="020F0502020204030204" charset="0"/>
            </a:endParaRPr>
          </a:p>
        </p:txBody>
      </p:sp>
      <p:pic>
        <p:nvPicPr>
          <p:cNvPr id="3" name="Picture 2" descr="C:\Users\Designer1\Desktop\ssz temp\19.jpg19"/>
          <p:cNvPicPr>
            <a:picLocks noChangeAspect="1"/>
          </p:cNvPicPr>
          <p:nvPr/>
        </p:nvPicPr>
        <p:blipFill rotWithShape="1">
          <a:blip r:embed="rId1"/>
          <a:srcRect/>
          <a:stretch>
            <a:fillRect/>
          </a:stretch>
        </p:blipFill>
        <p:spPr>
          <a:xfrm>
            <a:off x="152400" y="2971800"/>
            <a:ext cx="6705600" cy="3276600"/>
          </a:xfrm>
          <a:prstGeom prst="rect">
            <a:avLst/>
          </a:prstGeom>
        </p:spPr>
      </p:pic>
      <p:pic>
        <p:nvPicPr>
          <p:cNvPr id="4" name="Picture 3" descr="C:\Users\Designer1\Desktop\ssz temp\18.jpg18"/>
          <p:cNvPicPr>
            <a:picLocks noChangeAspect="1"/>
          </p:cNvPicPr>
          <p:nvPr/>
        </p:nvPicPr>
        <p:blipFill rotWithShape="1">
          <a:blip r:embed="rId2"/>
          <a:srcRect/>
          <a:stretch>
            <a:fillRect/>
          </a:stretch>
        </p:blipFill>
        <p:spPr>
          <a:xfrm>
            <a:off x="5705967" y="822863"/>
            <a:ext cx="3212465" cy="3595021"/>
          </a:xfrm>
          <a:prstGeom prst="rect">
            <a:avLst/>
          </a:prstGeom>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7120" y="6324600"/>
            <a:ext cx="8409760" cy="400110"/>
          </a:xfrm>
          <a:prstGeom prst="rect">
            <a:avLst/>
          </a:prstGeom>
          <a:noFill/>
        </p:spPr>
        <p:txBody>
          <a:bodyPr wrap="square" rtlCol="0">
            <a:spAutoFit/>
          </a:bodyPr>
          <a:lstStyle/>
          <a:p>
            <a:pPr algn="ctr"/>
            <a:r>
              <a:rPr lang="en-US" sz="2000" dirty="0" err="1">
                <a:solidFill>
                  <a:schemeClr val="bg1"/>
                </a:solidFill>
                <a:latin typeface="Calibri" panose="020F0502020204030204" charset="0"/>
                <a:ea typeface="Calibri" panose="020F0502020204030204" charset="0"/>
                <a:cs typeface="Calibri" panose="020F0502020204030204" charset="0"/>
              </a:rPr>
              <a:t>Tepe</a:t>
            </a:r>
            <a:r>
              <a:rPr lang="en-US" sz="2000" dirty="0">
                <a:solidFill>
                  <a:schemeClr val="bg1"/>
                </a:solidFill>
                <a:latin typeface="Calibri" panose="020F0502020204030204" charset="0"/>
                <a:ea typeface="Calibri" panose="020F0502020204030204" charset="0"/>
                <a:cs typeface="Calibri" panose="020F0502020204030204" charset="0"/>
              </a:rPr>
              <a:t> </a:t>
            </a:r>
            <a:r>
              <a:rPr lang="en-US" sz="2000" dirty="0" err="1">
                <a:solidFill>
                  <a:schemeClr val="bg1"/>
                </a:solidFill>
                <a:latin typeface="Calibri" panose="020F0502020204030204" charset="0"/>
                <a:ea typeface="Calibri" panose="020F0502020204030204" charset="0"/>
                <a:cs typeface="Calibri" panose="020F0502020204030204" charset="0"/>
              </a:rPr>
              <a:t>Nush-i</a:t>
            </a:r>
            <a:r>
              <a:rPr lang="en-US" sz="2000" dirty="0">
                <a:solidFill>
                  <a:schemeClr val="bg1"/>
                </a:solidFill>
                <a:latin typeface="Calibri" panose="020F0502020204030204" charset="0"/>
                <a:ea typeface="Calibri" panose="020F0502020204030204" charset="0"/>
                <a:cs typeface="Calibri" panose="020F0502020204030204" charset="0"/>
              </a:rPr>
              <a:t> </a:t>
            </a:r>
            <a:r>
              <a:rPr lang="en-US" sz="2000" dirty="0" smtClean="0">
                <a:solidFill>
                  <a:schemeClr val="bg1"/>
                </a:solidFill>
                <a:latin typeface="Calibri" panose="020F0502020204030204" charset="0"/>
                <a:ea typeface="Calibri" panose="020F0502020204030204" charset="0"/>
                <a:cs typeface="Calibri" panose="020F0502020204030204" charset="0"/>
              </a:rPr>
              <a:t>Jan, 8</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18" name="Picture 17" descr="C:\Users\Designer1\Desktop\ssz temp\20.jpg20"/>
          <p:cNvPicPr>
            <a:picLocks noChangeAspect="1"/>
          </p:cNvPicPr>
          <p:nvPr/>
        </p:nvPicPr>
        <p:blipFill>
          <a:blip r:embed="rId1"/>
          <a:srcRect/>
          <a:stretch>
            <a:fillRect/>
          </a:stretch>
        </p:blipFill>
        <p:spPr>
          <a:xfrm>
            <a:off x="608661" y="559240"/>
            <a:ext cx="8058150" cy="5795840"/>
          </a:xfrm>
          <a:prstGeom prst="rect">
            <a:avLst/>
          </a:prstGeom>
        </p:spPr>
      </p:pic>
      <p:sp>
        <p:nvSpPr>
          <p:cNvPr id="12" name="Oval 11"/>
          <p:cNvSpPr/>
          <p:nvPr/>
        </p:nvSpPr>
        <p:spPr>
          <a:xfrm>
            <a:off x="4594860" y="2999960"/>
            <a:ext cx="685800" cy="457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stretch>
            <a:fillRect/>
          </a:stretch>
        </p:blipFill>
        <p:spPr>
          <a:xfrm>
            <a:off x="226421" y="890336"/>
            <a:ext cx="8691157" cy="5138288"/>
          </a:xfrm>
          <a:prstGeom prst="rect">
            <a:avLst/>
          </a:prstGeom>
        </p:spPr>
      </p:pic>
      <p:sp>
        <p:nvSpPr>
          <p:cNvPr id="18" name="TextBox 17"/>
          <p:cNvSpPr txBox="1"/>
          <p:nvPr/>
        </p:nvSpPr>
        <p:spPr>
          <a:xfrm>
            <a:off x="367120" y="6324600"/>
            <a:ext cx="8409760" cy="400110"/>
          </a:xfrm>
          <a:prstGeom prst="rect">
            <a:avLst/>
          </a:prstGeom>
          <a:noFill/>
        </p:spPr>
        <p:txBody>
          <a:bodyPr wrap="square" rtlCol="0">
            <a:spAutoFit/>
          </a:bodyPr>
          <a:lstStyle/>
          <a:p>
            <a:pPr algn="ctr"/>
            <a:r>
              <a:rPr lang="en-US" sz="2000" dirty="0" err="1">
                <a:solidFill>
                  <a:schemeClr val="bg1"/>
                </a:solidFill>
                <a:latin typeface="Calibri" panose="020F0502020204030204" charset="0"/>
                <a:ea typeface="Calibri" panose="020F0502020204030204" charset="0"/>
                <a:cs typeface="Calibri" panose="020F0502020204030204" charset="0"/>
              </a:rPr>
              <a:t>Tepe</a:t>
            </a:r>
            <a:r>
              <a:rPr lang="en-US" sz="2000" dirty="0">
                <a:solidFill>
                  <a:schemeClr val="bg1"/>
                </a:solidFill>
                <a:latin typeface="Calibri" panose="020F0502020204030204" charset="0"/>
                <a:ea typeface="Calibri" panose="020F0502020204030204" charset="0"/>
                <a:cs typeface="Calibri" panose="020F0502020204030204" charset="0"/>
              </a:rPr>
              <a:t> </a:t>
            </a:r>
            <a:r>
              <a:rPr lang="en-US" sz="2000" dirty="0" err="1">
                <a:solidFill>
                  <a:schemeClr val="bg1"/>
                </a:solidFill>
                <a:latin typeface="Calibri" panose="020F0502020204030204" charset="0"/>
                <a:ea typeface="Calibri" panose="020F0502020204030204" charset="0"/>
                <a:cs typeface="Calibri" panose="020F0502020204030204" charset="0"/>
              </a:rPr>
              <a:t>Nush-i</a:t>
            </a:r>
            <a:r>
              <a:rPr lang="en-US" sz="2000" dirty="0">
                <a:solidFill>
                  <a:schemeClr val="bg1"/>
                </a:solidFill>
                <a:latin typeface="Calibri" panose="020F0502020204030204" charset="0"/>
                <a:ea typeface="Calibri" panose="020F0502020204030204" charset="0"/>
                <a:cs typeface="Calibri" panose="020F0502020204030204" charset="0"/>
              </a:rPr>
              <a:t> Jan, 8</a:t>
            </a:r>
            <a:r>
              <a:rPr lang="en-US" sz="2000" baseline="30000" dirty="0">
                <a:solidFill>
                  <a:schemeClr val="bg1"/>
                </a:solidFill>
                <a:latin typeface="Calibri" panose="020F0502020204030204" charset="0"/>
                <a:ea typeface="Calibri" panose="020F0502020204030204" charset="0"/>
                <a:cs typeface="Calibri" panose="020F0502020204030204" charset="0"/>
              </a:rPr>
              <a:t>th</a:t>
            </a:r>
            <a:r>
              <a:rPr lang="en-US" sz="2000" dirty="0">
                <a:solidFill>
                  <a:schemeClr val="bg1"/>
                </a:solidFill>
                <a:latin typeface="Calibri" panose="020F0502020204030204" charset="0"/>
                <a:ea typeface="Calibri" panose="020F0502020204030204" charset="0"/>
                <a:cs typeface="Calibri" panose="020F0502020204030204" charset="0"/>
              </a:rPr>
              <a:t> – 6</a:t>
            </a:r>
            <a:r>
              <a:rPr lang="en-US" sz="2000" baseline="30000" dirty="0">
                <a:solidFill>
                  <a:schemeClr val="bg1"/>
                </a:solidFill>
                <a:latin typeface="Calibri" panose="020F0502020204030204" charset="0"/>
                <a:ea typeface="Calibri" panose="020F0502020204030204" charset="0"/>
                <a:cs typeface="Calibri" panose="020F0502020204030204" charset="0"/>
              </a:rPr>
              <a:t>th</a:t>
            </a:r>
            <a:r>
              <a:rPr lang="en-US" sz="2000" dirty="0">
                <a:solidFill>
                  <a:schemeClr val="bg1"/>
                </a:solidFill>
                <a:latin typeface="Calibri" panose="020F0502020204030204" charset="0"/>
                <a:ea typeface="Calibri" panose="020F0502020204030204" charset="0"/>
                <a:cs typeface="Calibri" panose="020F0502020204030204" charset="0"/>
              </a:rPr>
              <a:t> century BCE</a:t>
            </a:r>
            <a:endParaRPr lang="en-US" sz="2000" dirty="0">
              <a:solidFill>
                <a:schemeClr val="bg1"/>
              </a:solidFill>
              <a:latin typeface="Calibri" panose="020F0502020204030204" charset="0"/>
              <a:ea typeface="Calibri" panose="020F0502020204030204" charset="0"/>
              <a:cs typeface="Calibri" panose="020F0502020204030204" charset="0"/>
            </a:endParaRPr>
          </a:p>
        </p:txBody>
      </p:sp>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Columned Hall, </a:t>
            </a:r>
            <a:r>
              <a:rPr lang="en-US" sz="2000" dirty="0" err="1" smtClean="0">
                <a:solidFill>
                  <a:schemeClr val="bg1"/>
                </a:solidFill>
                <a:latin typeface="Calibri" panose="020F0502020204030204" charset="0"/>
                <a:ea typeface="Calibri" panose="020F0502020204030204" charset="0"/>
                <a:cs typeface="Calibri" panose="020F0502020204030204" charset="0"/>
              </a:rPr>
              <a:t>Tepe</a:t>
            </a:r>
            <a:r>
              <a:rPr lang="en-US" sz="2000" dirty="0" smtClean="0">
                <a:solidFill>
                  <a:schemeClr val="bg1"/>
                </a:solidFill>
                <a:latin typeface="Calibri" panose="020F0502020204030204" charset="0"/>
                <a:ea typeface="Calibri" panose="020F0502020204030204" charset="0"/>
                <a:cs typeface="Calibri" panose="020F0502020204030204" charset="0"/>
              </a:rPr>
              <a:t> </a:t>
            </a:r>
            <a:r>
              <a:rPr lang="en-US" sz="2000" dirty="0" err="1" smtClean="0">
                <a:solidFill>
                  <a:schemeClr val="bg1"/>
                </a:solidFill>
                <a:latin typeface="Calibri" panose="020F0502020204030204" charset="0"/>
                <a:ea typeface="Calibri" panose="020F0502020204030204" charset="0"/>
                <a:cs typeface="Calibri" panose="020F0502020204030204" charset="0"/>
              </a:rPr>
              <a:t>Nush-i</a:t>
            </a:r>
            <a:r>
              <a:rPr lang="en-US" sz="2000" dirty="0" smtClean="0">
                <a:solidFill>
                  <a:schemeClr val="bg1"/>
                </a:solidFill>
                <a:latin typeface="Calibri" panose="020F0502020204030204" charset="0"/>
                <a:ea typeface="Calibri" panose="020F0502020204030204" charset="0"/>
                <a:cs typeface="Calibri" panose="020F0502020204030204" charset="0"/>
              </a:rPr>
              <a:t> Jan, 8</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2" name="Picture 1"/>
          <p:cNvPicPr>
            <a:picLocks noChangeAspect="1"/>
          </p:cNvPicPr>
          <p:nvPr/>
        </p:nvPicPr>
        <p:blipFill>
          <a:blip r:embed="rId1"/>
          <a:stretch>
            <a:fillRect/>
          </a:stretch>
        </p:blipFill>
        <p:spPr>
          <a:xfrm>
            <a:off x="609600" y="819150"/>
            <a:ext cx="8049699" cy="5353050"/>
          </a:xfrm>
          <a:prstGeom prst="rect">
            <a:avLst/>
          </a:prstGeom>
        </p:spPr>
      </p:pic>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Designer1\Desktop\ssz temp\20.jpg20"/>
          <p:cNvPicPr>
            <a:picLocks noChangeAspect="1"/>
          </p:cNvPicPr>
          <p:nvPr/>
        </p:nvPicPr>
        <p:blipFill>
          <a:blip r:embed="rId1"/>
          <a:srcRect/>
          <a:stretch>
            <a:fillRect/>
          </a:stretch>
        </p:blipFill>
        <p:spPr>
          <a:xfrm>
            <a:off x="608661" y="559240"/>
            <a:ext cx="8058150" cy="5795840"/>
          </a:xfrm>
          <a:prstGeom prst="rect">
            <a:avLst/>
          </a:prstGeom>
        </p:spPr>
      </p:pic>
      <p:sp>
        <p:nvSpPr>
          <p:cNvPr id="12" name="Oval 11"/>
          <p:cNvSpPr/>
          <p:nvPr/>
        </p:nvSpPr>
        <p:spPr>
          <a:xfrm>
            <a:off x="5562600" y="3810000"/>
            <a:ext cx="685800" cy="457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Achaemenid</a:t>
            </a:r>
            <a:r>
              <a:rPr lang="en-US" sz="2000" dirty="0" smtClean="0">
                <a:solidFill>
                  <a:schemeClr val="bg1"/>
                </a:solidFill>
                <a:latin typeface="Calibri" panose="020F0502020204030204" charset="0"/>
                <a:ea typeface="Calibri" panose="020F0502020204030204" charset="0"/>
                <a:cs typeface="Calibri" panose="020F0502020204030204" charset="0"/>
              </a:rPr>
              <a:t> Period (c. 550–330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18" name="Oval 17"/>
          <p:cNvSpPr/>
          <p:nvPr/>
        </p:nvSpPr>
        <p:spPr>
          <a:xfrm>
            <a:off x="4692633" y="3566932"/>
            <a:ext cx="685800" cy="457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2</a:t>
            </a:r>
            <a:r>
              <a:rPr lang="en-US" sz="2000" dirty="0" smtClean="0">
                <a:solidFill>
                  <a:srgbClr val="ABC2DF"/>
                </a:solidFill>
                <a:cs typeface="Calibri" panose="020F0502020204030204"/>
              </a:rPr>
              <a:t>. 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838200" y="737558"/>
            <a:ext cx="7543800" cy="5451463"/>
          </a:xfrm>
          <a:prstGeom prst="rect">
            <a:avLst/>
          </a:prstGeom>
        </p:spPr>
      </p:pic>
      <p:sp>
        <p:nvSpPr>
          <p:cNvPr id="6" name="TextBox 5"/>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Pasargadae,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2</a:t>
            </a:r>
            <a:r>
              <a:rPr lang="en-US" sz="2000" dirty="0" smtClean="0">
                <a:solidFill>
                  <a:srgbClr val="ABC2DF"/>
                </a:solidFill>
                <a:cs typeface="Calibri" panose="020F0502020204030204"/>
              </a:rPr>
              <a:t>. 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Palace P, Pasargadae,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4" name="Picture 3" descr="C:\Users\Designer1\Desktop\ssz temp\21.jpg21"/>
          <p:cNvPicPr>
            <a:picLocks noChangeAspect="1"/>
          </p:cNvPicPr>
          <p:nvPr/>
        </p:nvPicPr>
        <p:blipFill>
          <a:blip r:embed="rId1"/>
          <a:srcRect/>
          <a:stretch>
            <a:fillRect/>
          </a:stretch>
        </p:blipFill>
        <p:spPr>
          <a:xfrm>
            <a:off x="2125345" y="1898423"/>
            <a:ext cx="6979442" cy="4429125"/>
          </a:xfrm>
          <a:prstGeom prst="rect">
            <a:avLst/>
          </a:prstGeom>
        </p:spPr>
      </p:pic>
      <p:pic>
        <p:nvPicPr>
          <p:cNvPr id="16" name="Picture 15" descr="Screen Shot 2015-05-25 at 2.50.20 PM.png"/>
          <p:cNvPicPr>
            <a:picLocks noChangeAspect="1"/>
          </p:cNvPicPr>
          <p:nvPr/>
        </p:nvPicPr>
        <p:blipFill>
          <a:blip r:embed="rId2" cstate="print"/>
          <a:stretch>
            <a:fillRect/>
          </a:stretch>
        </p:blipFill>
        <p:spPr>
          <a:xfrm>
            <a:off x="228600" y="613590"/>
            <a:ext cx="3784138" cy="2739209"/>
          </a:xfrm>
          <a:prstGeom prst="rect">
            <a:avLst/>
          </a:prstGeom>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Greeks / West</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5" name="Picture 4"/>
          <p:cNvPicPr>
            <a:picLocks noChangeAspect="1"/>
          </p:cNvPicPr>
          <p:nvPr/>
        </p:nvPicPr>
        <p:blipFill>
          <a:blip r:embed="rId1"/>
          <a:stretch>
            <a:fillRect/>
          </a:stretch>
        </p:blipFill>
        <p:spPr>
          <a:xfrm>
            <a:off x="4559301" y="623293"/>
            <a:ext cx="4279900" cy="5244107"/>
          </a:xfrm>
          <a:prstGeom prst="rect">
            <a:avLst/>
          </a:prstGeom>
        </p:spPr>
      </p:pic>
      <p:pic>
        <p:nvPicPr>
          <p:cNvPr id="6" name="Picture 5"/>
          <p:cNvPicPr>
            <a:picLocks noChangeAspect="1"/>
          </p:cNvPicPr>
          <p:nvPr/>
        </p:nvPicPr>
        <p:blipFill>
          <a:blip r:embed="rId2"/>
          <a:stretch>
            <a:fillRect/>
          </a:stretch>
        </p:blipFill>
        <p:spPr>
          <a:xfrm rot="5400000">
            <a:off x="-657866" y="1814559"/>
            <a:ext cx="5226506" cy="2843973"/>
          </a:xfrm>
          <a:prstGeom prst="rect">
            <a:avLst/>
          </a:prstGeom>
        </p:spPr>
      </p:pic>
      <p:sp>
        <p:nvSpPr>
          <p:cNvPr id="11" name="TextBox 10"/>
          <p:cNvSpPr txBox="1"/>
          <p:nvPr/>
        </p:nvSpPr>
        <p:spPr>
          <a:xfrm>
            <a:off x="-1447800" y="6019800"/>
            <a:ext cx="10668000" cy="369332"/>
          </a:xfrm>
          <a:prstGeom prst="rect">
            <a:avLst/>
          </a:prstGeom>
          <a:noFill/>
        </p:spPr>
        <p:txBody>
          <a:bodyPr wrap="square" rtlCol="0">
            <a:spAutoFit/>
          </a:bodyPr>
          <a:lstStyle/>
          <a:p>
            <a:pPr algn="ctr"/>
            <a:r>
              <a:rPr lang="en-US" dirty="0" smtClean="0">
                <a:solidFill>
                  <a:schemeClr val="bg1"/>
                </a:solidFill>
                <a:latin typeface="Calibri" panose="020F0502020204030204" charset="0"/>
                <a:ea typeface="Calibri" panose="020F0502020204030204" charset="0"/>
                <a:cs typeface="Calibri" panose="020F0502020204030204" charset="0"/>
              </a:rPr>
              <a:t>Temple of Artemis, Ephesus (c. 560 BCE) 		   </a:t>
            </a:r>
            <a:r>
              <a:rPr lang="en-US" dirty="0">
                <a:solidFill>
                  <a:schemeClr val="bg1"/>
                </a:solidFill>
                <a:latin typeface="Calibri" panose="020F0502020204030204" charset="0"/>
                <a:ea typeface="Calibri" panose="020F0502020204030204" charset="0"/>
                <a:cs typeface="Calibri" panose="020F0502020204030204" charset="0"/>
              </a:rPr>
              <a:t>	</a:t>
            </a:r>
            <a:r>
              <a:rPr lang="en-US" dirty="0" smtClean="0">
                <a:solidFill>
                  <a:schemeClr val="bg1"/>
                </a:solidFill>
                <a:latin typeface="Calibri" panose="020F0502020204030204" charset="0"/>
                <a:ea typeface="Calibri" panose="020F0502020204030204" charset="0"/>
                <a:cs typeface="Calibri" panose="020F0502020204030204" charset="0"/>
              </a:rPr>
              <a:t>	   	 Priene, Turkey</a:t>
            </a:r>
            <a:endParaRPr lang="en-US" dirty="0">
              <a:solidFill>
                <a:schemeClr val="bg1"/>
              </a:solidFill>
              <a:latin typeface="Calibri" panose="020F0502020204030204" charset="0"/>
              <a:ea typeface="Calibri" panose="020F0502020204030204" charset="0"/>
              <a:cs typeface="Calibri" panose="020F0502020204030204" charset="0"/>
            </a:endParaRPr>
          </a:p>
        </p:txBody>
      </p:sp>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2</a:t>
            </a:r>
            <a:r>
              <a:rPr lang="en-US" sz="2000" dirty="0" smtClean="0">
                <a:solidFill>
                  <a:srgbClr val="ABC2DF"/>
                </a:solidFill>
                <a:cs typeface="Calibri" panose="020F0502020204030204"/>
              </a:rPr>
              <a:t>. 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Palace P, Pasargadae,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5" name="Picture 4"/>
          <p:cNvPicPr>
            <a:picLocks noChangeAspect="1"/>
          </p:cNvPicPr>
          <p:nvPr/>
        </p:nvPicPr>
        <p:blipFill>
          <a:blip r:embed="rId1"/>
          <a:stretch>
            <a:fillRect/>
          </a:stretch>
        </p:blipFill>
        <p:spPr>
          <a:xfrm>
            <a:off x="21200" y="1219200"/>
            <a:ext cx="6760601" cy="4495800"/>
          </a:xfrm>
          <a:prstGeom prst="rect">
            <a:avLst/>
          </a:prstGeom>
        </p:spPr>
      </p:pic>
      <p:pic>
        <p:nvPicPr>
          <p:cNvPr id="6" name="Picture 5" descr="C:\Users\Designer1\Desktop\ssz temp\22.jpg22"/>
          <p:cNvPicPr/>
          <p:nvPr/>
        </p:nvPicPr>
        <p:blipFill>
          <a:blip r:embed="rId2"/>
          <a:srcRect/>
          <a:stretch>
            <a:fillRect/>
          </a:stretch>
        </p:blipFill>
        <p:spPr bwMode="auto">
          <a:xfrm>
            <a:off x="6781801" y="346603"/>
            <a:ext cx="2350624" cy="6287135"/>
          </a:xfrm>
          <a:prstGeom prst="rect">
            <a:avLst/>
          </a:prstGeom>
          <a:noFill/>
          <a:ln>
            <a:solidFill>
              <a:srgbClr val="000000"/>
            </a:solidFill>
          </a:ln>
        </p:spPr>
      </p:pic>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Designer1\Desktop\ssz temp\3.jpg3"/>
          <p:cNvPicPr>
            <a:picLocks noChangeAspect="1"/>
          </p:cNvPicPr>
          <p:nvPr/>
        </p:nvPicPr>
        <p:blipFill>
          <a:blip r:embed="rId1"/>
          <a:srcRect/>
          <a:stretch>
            <a:fillRect/>
          </a:stretch>
        </p:blipFill>
        <p:spPr>
          <a:xfrm>
            <a:off x="458916" y="632189"/>
            <a:ext cx="8225344" cy="5924550"/>
          </a:xfrm>
          <a:prstGeom prst="rect">
            <a:avLst/>
          </a:prstGeom>
        </p:spPr>
      </p:pic>
      <p:sp>
        <p:nvSpPr>
          <p:cNvPr id="9" name="Oval 8"/>
          <p:cNvSpPr/>
          <p:nvPr/>
        </p:nvSpPr>
        <p:spPr>
          <a:xfrm>
            <a:off x="5562600" y="4038600"/>
            <a:ext cx="685800" cy="457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of Persepolis</a:t>
            </a:r>
            <a:endParaRPr lang="en-US" sz="2000" dirty="0" smtClean="0">
              <a:solidFill>
                <a:srgbClr val="ABC2DF"/>
              </a:solidFill>
              <a:cs typeface="Calibri" panose="020F0502020204030204"/>
            </a:endParaRPr>
          </a:p>
        </p:txBody>
      </p:sp>
      <p:sp>
        <p:nvSpPr>
          <p:cNvPr id="6" name="TextBox 5"/>
          <p:cNvSpPr txBox="1"/>
          <p:nvPr/>
        </p:nvSpPr>
        <p:spPr>
          <a:xfrm>
            <a:off x="124640" y="6155323"/>
            <a:ext cx="2602868" cy="338554"/>
          </a:xfrm>
          <a:prstGeom prst="rect">
            <a:avLst/>
          </a:prstGeom>
          <a:solidFill>
            <a:schemeClr val="tx1"/>
          </a:solidFill>
        </p:spPr>
        <p:txBody>
          <a:bodyPr wrap="square" rtlCol="0">
            <a:spAutoFit/>
          </a:bodyPr>
          <a:lstStyle/>
          <a:p>
            <a:pPr algn="ctr"/>
            <a:r>
              <a:rPr lang="en-US" sz="1600" dirty="0" smtClean="0">
                <a:solidFill>
                  <a:schemeClr val="bg1"/>
                </a:solidFill>
                <a:latin typeface="Calibri" panose="020F0502020204030204" charset="0"/>
                <a:ea typeface="Calibri" panose="020F0502020204030204" charset="0"/>
                <a:cs typeface="Calibri" panose="020F0502020204030204" charset="0"/>
              </a:rPr>
              <a:t>Statue of Darius</a:t>
            </a:r>
            <a:endParaRPr lang="en-US" sz="16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8" name="Picture 7" descr="C:\Users\Designer1\Desktop\ssz temp\2.jpg2"/>
          <p:cNvPicPr>
            <a:picLocks noChangeAspect="1"/>
          </p:cNvPicPr>
          <p:nvPr/>
        </p:nvPicPr>
        <p:blipFill>
          <a:blip r:embed="rId2"/>
          <a:srcRect/>
          <a:stretch>
            <a:fillRect/>
          </a:stretch>
        </p:blipFill>
        <p:spPr>
          <a:xfrm>
            <a:off x="300026" y="2513820"/>
            <a:ext cx="2427482" cy="364807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flipV="1">
            <a:off x="5943600" y="2240279"/>
            <a:ext cx="45719" cy="4571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
          <a:stretch>
            <a:fillRect/>
          </a:stretch>
        </p:blipFill>
        <p:spPr>
          <a:xfrm>
            <a:off x="431800" y="494716"/>
            <a:ext cx="8255000" cy="5684157"/>
          </a:xfrm>
          <a:prstGeom prst="rect">
            <a:avLst/>
          </a:prstGeom>
        </p:spPr>
      </p:pic>
      <p:sp>
        <p:nvSpPr>
          <p:cNvPr id="2" name="5-Point Star 1"/>
          <p:cNvSpPr/>
          <p:nvPr/>
        </p:nvSpPr>
        <p:spPr>
          <a:xfrm>
            <a:off x="4177120" y="1996439"/>
            <a:ext cx="457200" cy="487679"/>
          </a:xfrm>
          <a:prstGeom prst="star5">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211942" y="6096000"/>
            <a:ext cx="5024917" cy="400110"/>
          </a:xfrm>
          <a:prstGeom prst="rect">
            <a:avLst/>
          </a:prstGeom>
          <a:noFill/>
        </p:spPr>
        <p:txBody>
          <a:bodyPr wrap="square" rtlCol="0">
            <a:spAutoFit/>
          </a:bodyPr>
          <a:lstStyle/>
          <a:p>
            <a:pPr algn="ctr"/>
            <a:r>
              <a:rPr lang="en-US" sz="2000" dirty="0" smtClean="0">
                <a:solidFill>
                  <a:schemeClr val="bg1"/>
                </a:solidFill>
                <a:latin typeface="Calibri" panose="020F0502020204030204"/>
                <a:cs typeface="Calibri" panose="020F0502020204030204"/>
              </a:rPr>
              <a:t>Carchemish, early 1</a:t>
            </a:r>
            <a:r>
              <a:rPr lang="en-US" sz="2000" baseline="30000" dirty="0" smtClean="0">
                <a:solidFill>
                  <a:schemeClr val="bg1"/>
                </a:solidFill>
                <a:latin typeface="Calibri" panose="020F0502020204030204"/>
                <a:cs typeface="Calibri" panose="020F0502020204030204"/>
              </a:rPr>
              <a:t>st</a:t>
            </a:r>
            <a:r>
              <a:rPr lang="en-US" sz="2000" dirty="0" smtClean="0">
                <a:solidFill>
                  <a:schemeClr val="bg1"/>
                </a:solidFill>
                <a:latin typeface="Calibri" panose="020F0502020204030204"/>
                <a:cs typeface="Calibri" panose="020F0502020204030204"/>
              </a:rPr>
              <a:t> millennium </a:t>
            </a:r>
            <a:endParaRPr lang="en-US" sz="2000" dirty="0">
              <a:solidFill>
                <a:schemeClr val="bg1"/>
              </a:solidFill>
              <a:latin typeface="Calibri" panose="020F0502020204030204"/>
              <a:cs typeface="Calibri" panose="020F0502020204030204"/>
            </a:endParaRPr>
          </a:p>
        </p:txBody>
      </p:sp>
      <p:sp>
        <p:nvSpPr>
          <p:cNvPr id="9" name="TextBox 8"/>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97.jpg" descr="C:\Users\Designer1\Desktop\ssz temp\23.jpg23"/>
          <p:cNvPicPr>
            <a:picLocks noChangeAspect="1"/>
          </p:cNvPicPr>
          <p:nvPr/>
        </p:nvPicPr>
        <p:blipFill>
          <a:blip r:embed="rId1"/>
          <a:srcRect/>
          <a:stretch>
            <a:fillRect/>
          </a:stretch>
        </p:blipFill>
        <p:spPr>
          <a:xfrm>
            <a:off x="28576" y="1976458"/>
            <a:ext cx="4597456" cy="3457575"/>
          </a:xfrm>
          <a:prstGeom prst="rect">
            <a:avLst/>
          </a:prstGeom>
          <a:ln w="12700">
            <a:miter lim="400000"/>
            <a:headEnd/>
            <a:tailEnd/>
          </a:ln>
        </p:spPr>
      </p:pic>
      <p:pic>
        <p:nvPicPr>
          <p:cNvPr id="9" name="300.jpg"/>
          <p:cNvPicPr>
            <a:picLocks noChangeAspect="1"/>
          </p:cNvPicPr>
          <p:nvPr/>
        </p:nvPicPr>
        <p:blipFill rotWithShape="1">
          <a:blip r:embed="rId2"/>
          <a:srcRect/>
          <a:stretch>
            <a:fillRect/>
          </a:stretch>
        </p:blipFill>
        <p:spPr>
          <a:xfrm>
            <a:off x="4572000" y="1905000"/>
            <a:ext cx="4572000" cy="3561506"/>
          </a:xfrm>
          <a:prstGeom prst="rect">
            <a:avLst/>
          </a:prstGeom>
          <a:ln w="12700">
            <a:miter lim="400000"/>
            <a:headEnd/>
            <a:tailEnd/>
          </a:ln>
        </p:spPr>
      </p:pic>
      <p:sp>
        <p:nvSpPr>
          <p:cNvPr id="7" name="TextBox 6"/>
          <p:cNvSpPr txBox="1"/>
          <p:nvPr/>
        </p:nvSpPr>
        <p:spPr>
          <a:xfrm>
            <a:off x="2211942" y="6096000"/>
            <a:ext cx="5024917" cy="400110"/>
          </a:xfrm>
          <a:prstGeom prst="rect">
            <a:avLst/>
          </a:prstGeom>
          <a:noFill/>
        </p:spPr>
        <p:txBody>
          <a:bodyPr wrap="square" rtlCol="0">
            <a:spAutoFit/>
          </a:bodyPr>
          <a:lstStyle/>
          <a:p>
            <a:pPr algn="ctr"/>
            <a:r>
              <a:rPr lang="en-US" sz="2000" dirty="0" smtClean="0">
                <a:solidFill>
                  <a:schemeClr val="bg1"/>
                </a:solidFill>
                <a:latin typeface="Calibri" panose="020F0502020204030204"/>
                <a:cs typeface="Calibri" panose="020F0502020204030204"/>
              </a:rPr>
              <a:t>Carchemish, early 1</a:t>
            </a:r>
            <a:r>
              <a:rPr lang="en-US" sz="2000" baseline="30000" dirty="0" smtClean="0">
                <a:solidFill>
                  <a:schemeClr val="bg1"/>
                </a:solidFill>
                <a:latin typeface="Calibri" panose="020F0502020204030204"/>
                <a:cs typeface="Calibri" panose="020F0502020204030204"/>
              </a:rPr>
              <a:t>st</a:t>
            </a:r>
            <a:r>
              <a:rPr lang="en-US" sz="2000" dirty="0" smtClean="0">
                <a:solidFill>
                  <a:schemeClr val="bg1"/>
                </a:solidFill>
                <a:latin typeface="Calibri" panose="020F0502020204030204"/>
                <a:cs typeface="Calibri" panose="020F0502020204030204"/>
              </a:rPr>
              <a:t> millennium </a:t>
            </a:r>
            <a:endParaRPr lang="en-US" sz="2000" dirty="0">
              <a:solidFill>
                <a:schemeClr val="bg1"/>
              </a:solidFill>
              <a:latin typeface="Calibri" panose="020F0502020204030204"/>
              <a:cs typeface="Calibri" panose="020F0502020204030204"/>
            </a:endParaRPr>
          </a:p>
        </p:txBody>
      </p:sp>
      <p:sp>
        <p:nvSpPr>
          <p:cNvPr id="12" name="TextBox 11"/>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88528" y="6019800"/>
            <a:ext cx="7366944" cy="400110"/>
          </a:xfrm>
          <a:prstGeom prst="rect">
            <a:avLst/>
          </a:prstGeom>
        </p:spPr>
        <p:txBody>
          <a:bodyPr wrap="square">
            <a:spAutoFit/>
          </a:bodyPr>
          <a:lstStyle/>
          <a:p>
            <a:pPr algn="ctr"/>
            <a:r>
              <a:rPr lang="en-US" sz="2000" dirty="0" smtClean="0">
                <a:solidFill>
                  <a:schemeClr val="bg1"/>
                </a:solidFill>
                <a:latin typeface="Calibri" panose="020F0502020204030204"/>
                <a:cs typeface="Calibri" panose="020F0502020204030204"/>
              </a:rPr>
              <a:t>Throne Room, Northwest Palace, Nimrud</a:t>
            </a:r>
            <a:endParaRPr lang="en-US" sz="2000" dirty="0" smtClean="0">
              <a:solidFill>
                <a:schemeClr val="bg1"/>
              </a:solidFill>
              <a:latin typeface="Calibri" panose="020F0502020204030204"/>
              <a:cs typeface="Calibri" panose="020F0502020204030204"/>
            </a:endParaRPr>
          </a:p>
        </p:txBody>
      </p:sp>
      <p:pic>
        <p:nvPicPr>
          <p:cNvPr id="14" name="Picture 13"/>
          <p:cNvPicPr>
            <a:picLocks noChangeAspect="1"/>
          </p:cNvPicPr>
          <p:nvPr/>
        </p:nvPicPr>
        <p:blipFill>
          <a:blip r:embed="rId1"/>
          <a:stretch>
            <a:fillRect/>
          </a:stretch>
        </p:blipFill>
        <p:spPr>
          <a:xfrm>
            <a:off x="533400" y="609600"/>
            <a:ext cx="8153400" cy="5438318"/>
          </a:xfrm>
          <a:prstGeom prst="rect">
            <a:avLst/>
          </a:prstGeom>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Assyrian Carved Stone Wall Reliefs, 9</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2" name="Picture 1"/>
          <p:cNvPicPr>
            <a:picLocks noChangeAspect="1"/>
          </p:cNvPicPr>
          <p:nvPr/>
        </p:nvPicPr>
        <p:blipFill>
          <a:blip r:embed="rId1"/>
          <a:stretch>
            <a:fillRect/>
          </a:stretch>
        </p:blipFill>
        <p:spPr>
          <a:xfrm>
            <a:off x="152400" y="1676400"/>
            <a:ext cx="5181600" cy="3443771"/>
          </a:xfrm>
          <a:prstGeom prst="rect">
            <a:avLst/>
          </a:prstGeom>
        </p:spPr>
      </p:pic>
      <p:pic>
        <p:nvPicPr>
          <p:cNvPr id="3" name="Picture 2"/>
          <p:cNvPicPr>
            <a:picLocks noChangeAspect="1"/>
          </p:cNvPicPr>
          <p:nvPr/>
        </p:nvPicPr>
        <p:blipFill>
          <a:blip r:embed="rId2"/>
          <a:stretch>
            <a:fillRect/>
          </a:stretch>
        </p:blipFill>
        <p:spPr>
          <a:xfrm>
            <a:off x="5486400" y="1663700"/>
            <a:ext cx="3460676" cy="3512586"/>
          </a:xfrm>
          <a:prstGeom prst="rect">
            <a:avLst/>
          </a:prstGeom>
        </p:spPr>
      </p:pic>
      <p:sp>
        <p:nvSpPr>
          <p:cNvPr id="10" name="TextBox 9"/>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Susa under Darius I, 549–486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9" name="Picture 8"/>
          <p:cNvPicPr>
            <a:picLocks noChangeAspect="1"/>
          </p:cNvPicPr>
          <p:nvPr/>
        </p:nvPicPr>
        <p:blipFill rotWithShape="1">
          <a:blip r:embed="rId1" cstate="print"/>
          <a:srcRect/>
          <a:stretch>
            <a:fillRect/>
          </a:stretch>
        </p:blipFill>
        <p:spPr>
          <a:xfrm>
            <a:off x="1457201" y="838200"/>
            <a:ext cx="6543799" cy="5387056"/>
          </a:xfrm>
          <a:prstGeom prst="rect">
            <a:avLst/>
          </a:prstGeom>
        </p:spPr>
      </p:pic>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6" name="Picture 5" descr="C:\Users\Designer1\Desktop\ssz temp\25.jpg25"/>
          <p:cNvPicPr>
            <a:picLocks noChangeAspect="1"/>
          </p:cNvPicPr>
          <p:nvPr/>
        </p:nvPicPr>
        <p:blipFill>
          <a:blip r:embed="rId1"/>
          <a:srcRect/>
          <a:stretch>
            <a:fillRect/>
          </a:stretch>
        </p:blipFill>
        <p:spPr>
          <a:xfrm>
            <a:off x="4775961" y="3497655"/>
            <a:ext cx="3970020" cy="2845480"/>
          </a:xfrm>
          <a:prstGeom prst="rect">
            <a:avLst/>
          </a:prstGeom>
          <a:ln>
            <a:solidFill>
              <a:srgbClr val="000000"/>
            </a:solidFill>
          </a:ln>
        </p:spPr>
      </p:pic>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2</a:t>
            </a:r>
            <a:r>
              <a:rPr lang="en-US" sz="2000" dirty="0" smtClean="0">
                <a:solidFill>
                  <a:srgbClr val="ABC2DF"/>
                </a:solidFill>
                <a:cs typeface="Calibri" panose="020F0502020204030204"/>
              </a:rPr>
              <a:t>. Construction and Craftsmen</a:t>
            </a:r>
            <a:endParaRPr lang="en-US" sz="2000" dirty="0" smtClean="0">
              <a:solidFill>
                <a:srgbClr val="ABC2DF"/>
              </a:solidFill>
              <a:cs typeface="Calibri" panose="020F0502020204030204"/>
            </a:endParaRPr>
          </a:p>
        </p:txBody>
      </p:sp>
      <p:pic>
        <p:nvPicPr>
          <p:cNvPr id="8" name="Picture 7" descr="L1_Persepolis field negative P-1174_P. 60703_N. 40380 copy_K.jpg"/>
          <p:cNvPicPr>
            <a:picLocks noChangeAspect="1"/>
          </p:cNvPicPr>
          <p:nvPr/>
        </p:nvPicPr>
        <p:blipFill>
          <a:blip r:embed="rId2"/>
          <a:stretch>
            <a:fillRect/>
          </a:stretch>
        </p:blipFill>
        <p:spPr>
          <a:xfrm>
            <a:off x="4770461" y="352455"/>
            <a:ext cx="4013200" cy="2880904"/>
          </a:xfrm>
          <a:prstGeom prst="rect">
            <a:avLst/>
          </a:prstGeom>
        </p:spPr>
      </p:pic>
      <p:pic>
        <p:nvPicPr>
          <p:cNvPr id="3" name="Picture 2" descr="C:\Users\Designer1\Desktop\ssz temp\24.jpg24"/>
          <p:cNvPicPr>
            <a:picLocks noChangeAspect="1"/>
          </p:cNvPicPr>
          <p:nvPr/>
        </p:nvPicPr>
        <p:blipFill>
          <a:blip r:embed="rId3"/>
          <a:srcRect/>
          <a:stretch>
            <a:fillRect/>
          </a:stretch>
        </p:blipFill>
        <p:spPr>
          <a:xfrm>
            <a:off x="121272" y="1869307"/>
            <a:ext cx="4543425" cy="325669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epolis-plan-v2.jpg"/>
          <p:cNvPicPr>
            <a:picLocks noChangeAspect="1"/>
          </p:cNvPicPr>
          <p:nvPr/>
        </p:nvPicPr>
        <p:blipFill rotWithShape="1">
          <a:blip r:embed="rId1" cstate="screen"/>
          <a:srcRect/>
          <a:stretch>
            <a:fillRect/>
          </a:stretch>
        </p:blipFill>
        <p:spPr>
          <a:xfrm>
            <a:off x="1737173" y="609600"/>
            <a:ext cx="5669655" cy="5715000"/>
          </a:xfrm>
          <a:prstGeom prst="rect">
            <a:avLst/>
          </a:prstGeom>
          <a:ln>
            <a:solidFill>
              <a:srgbClr val="000000"/>
            </a:solidFill>
          </a:ln>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
        <p:nvSpPr>
          <p:cNvPr id="7" name="TextBox 6"/>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Apadana</a:t>
            </a:r>
            <a:r>
              <a:rPr lang="en-US" sz="2000" dirty="0" smtClean="0">
                <a:solidFill>
                  <a:schemeClr val="bg1"/>
                </a:solidFill>
                <a:latin typeface="Calibri" panose="020F0502020204030204" charset="0"/>
                <a:ea typeface="Calibri" panose="020F0502020204030204" charset="0"/>
                <a:cs typeface="Calibri" panose="020F0502020204030204" charset="0"/>
              </a:rPr>
              <a:t> (Audience Hall),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8" name="Rectangle 7"/>
          <p:cNvSpPr/>
          <p:nvPr/>
        </p:nvSpPr>
        <p:spPr>
          <a:xfrm rot="20511419">
            <a:off x="2646699" y="2571714"/>
            <a:ext cx="1744658" cy="1616434"/>
          </a:xfrm>
          <a:prstGeom prst="rect">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Apadana</a:t>
            </a:r>
            <a:r>
              <a:rPr lang="en-US" sz="2000" dirty="0" smtClean="0">
                <a:solidFill>
                  <a:schemeClr val="bg1"/>
                </a:solidFill>
                <a:latin typeface="Calibri" panose="020F0502020204030204" charset="0"/>
                <a:ea typeface="Calibri" panose="020F0502020204030204" charset="0"/>
                <a:cs typeface="Calibri" panose="020F0502020204030204" charset="0"/>
              </a:rPr>
              <a:t> (Audience Hall),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7" name="Picture 6" descr="C:\Users\Designer1\Desktop\ssz temp\26.jpg26"/>
          <p:cNvPicPr>
            <a:picLocks noChangeAspect="1"/>
          </p:cNvPicPr>
          <p:nvPr/>
        </p:nvPicPr>
        <p:blipFill>
          <a:blip r:embed="rId1"/>
          <a:srcRect/>
          <a:stretch>
            <a:fillRect/>
          </a:stretch>
        </p:blipFill>
        <p:spPr>
          <a:xfrm>
            <a:off x="0" y="2513472"/>
            <a:ext cx="9144000" cy="1733550"/>
          </a:xfrm>
          <a:prstGeom prst="rect">
            <a:avLst/>
          </a:prstGeom>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Apadana</a:t>
            </a:r>
            <a:r>
              <a:rPr lang="en-US" sz="2000" dirty="0" smtClean="0">
                <a:solidFill>
                  <a:schemeClr val="bg1"/>
                </a:solidFill>
                <a:latin typeface="Calibri" panose="020F0502020204030204" charset="0"/>
                <a:ea typeface="Calibri" panose="020F0502020204030204" charset="0"/>
                <a:cs typeface="Calibri" panose="020F0502020204030204" charset="0"/>
              </a:rPr>
              <a:t> (Audience Hall),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pic>
        <p:nvPicPr>
          <p:cNvPr id="3" name="Picture 2" descr="C:\Users\Designer1\Desktop\ssz temp\27.jpg27"/>
          <p:cNvPicPr>
            <a:picLocks noChangeAspect="1"/>
          </p:cNvPicPr>
          <p:nvPr/>
        </p:nvPicPr>
        <p:blipFill rotWithShape="1">
          <a:blip r:embed="rId1"/>
          <a:srcRect/>
          <a:stretch>
            <a:fillRect/>
          </a:stretch>
        </p:blipFill>
        <p:spPr>
          <a:xfrm>
            <a:off x="365844" y="768350"/>
            <a:ext cx="8458200" cy="534041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Apadana</a:t>
            </a:r>
            <a:r>
              <a:rPr lang="en-US" sz="2000" dirty="0" smtClean="0">
                <a:solidFill>
                  <a:schemeClr val="bg1"/>
                </a:solidFill>
                <a:latin typeface="Calibri" panose="020F0502020204030204" charset="0"/>
                <a:ea typeface="Calibri" panose="020F0502020204030204" charset="0"/>
                <a:cs typeface="Calibri" panose="020F0502020204030204" charset="0"/>
              </a:rPr>
              <a:t> (Audience Hall),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pic>
        <p:nvPicPr>
          <p:cNvPr id="2" name="Picture 1" descr="C:\Users\Designer1\Desktop\ssz temp\28.jpg28"/>
          <p:cNvPicPr>
            <a:picLocks noChangeAspect="1"/>
          </p:cNvPicPr>
          <p:nvPr/>
        </p:nvPicPr>
        <p:blipFill rotWithShape="1">
          <a:blip r:embed="rId1"/>
          <a:srcRect/>
          <a:stretch>
            <a:fillRect/>
          </a:stretch>
        </p:blipFill>
        <p:spPr>
          <a:xfrm>
            <a:off x="914400" y="548114"/>
            <a:ext cx="7467600" cy="57531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pic>
        <p:nvPicPr>
          <p:cNvPr id="6" name="Picture 5"/>
          <p:cNvPicPr>
            <a:picLocks noChangeAspect="1"/>
          </p:cNvPicPr>
          <p:nvPr/>
        </p:nvPicPr>
        <p:blipFill>
          <a:blip r:embed="rId1"/>
          <a:stretch>
            <a:fillRect/>
          </a:stretch>
        </p:blipFill>
        <p:spPr>
          <a:xfrm>
            <a:off x="762000" y="965200"/>
            <a:ext cx="7620000" cy="4927600"/>
          </a:xfrm>
          <a:prstGeom prst="rect">
            <a:avLst/>
          </a:prstGeom>
        </p:spPr>
      </p:pic>
      <p:sp>
        <p:nvSpPr>
          <p:cNvPr id="7" name="TextBox 6"/>
          <p:cNvSpPr txBox="1"/>
          <p:nvPr/>
        </p:nvSpPr>
        <p:spPr>
          <a:xfrm>
            <a:off x="7391400" y="5997713"/>
            <a:ext cx="1600200" cy="307777"/>
          </a:xfrm>
          <a:prstGeom prst="rect">
            <a:avLst/>
          </a:prstGeom>
          <a:noFill/>
        </p:spPr>
        <p:txBody>
          <a:bodyPr wrap="square" rtlCol="0">
            <a:spAutoFit/>
          </a:bodyPr>
          <a:lstStyle/>
          <a:p>
            <a:r>
              <a:rPr lang="sk-SK" sz="1400">
                <a:solidFill>
                  <a:schemeClr val="bg1"/>
                </a:solidFill>
              </a:rPr>
              <a:t>© </a:t>
            </a:r>
            <a:r>
              <a:rPr lang="en-US" sz="1400" dirty="0" smtClean="0">
                <a:solidFill>
                  <a:schemeClr val="bg1"/>
                </a:solidFill>
              </a:rPr>
              <a:t>Persepolis 3D</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Apadana</a:t>
            </a:r>
            <a:r>
              <a:rPr lang="en-US" sz="2000" dirty="0" smtClean="0">
                <a:solidFill>
                  <a:schemeClr val="bg1"/>
                </a:solidFill>
                <a:latin typeface="Calibri" panose="020F0502020204030204" charset="0"/>
                <a:ea typeface="Calibri" panose="020F0502020204030204" charset="0"/>
                <a:cs typeface="Calibri" panose="020F0502020204030204" charset="0"/>
              </a:rPr>
              <a:t> (Audience Hall),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6" name="Picture 5" descr="R1_N. 15464_P. 29174_Herzfeld field negative 33.430 copy.jpg"/>
          <p:cNvPicPr>
            <a:picLocks noChangeAspect="1"/>
          </p:cNvPicPr>
          <p:nvPr/>
        </p:nvPicPr>
        <p:blipFill rotWithShape="1">
          <a:blip r:embed="rId1" cstate="hqprint"/>
          <a:srcRect l="-2299" r="-7681"/>
          <a:stretch>
            <a:fillRect/>
          </a:stretch>
        </p:blipFill>
        <p:spPr>
          <a:xfrm>
            <a:off x="533400" y="780385"/>
            <a:ext cx="8370799" cy="5316340"/>
          </a:xfrm>
          <a:prstGeom prst="rect">
            <a:avLst/>
          </a:prstGeom>
        </p:spPr>
      </p:pic>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Apadana</a:t>
            </a:r>
            <a:r>
              <a:rPr lang="en-US" sz="2000" dirty="0" smtClean="0">
                <a:solidFill>
                  <a:schemeClr val="bg1"/>
                </a:solidFill>
                <a:latin typeface="Calibri" panose="020F0502020204030204" charset="0"/>
                <a:ea typeface="Calibri" panose="020F0502020204030204" charset="0"/>
                <a:cs typeface="Calibri" panose="020F0502020204030204" charset="0"/>
              </a:rPr>
              <a:t> (Audience Hall),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2" name="Picture 1"/>
          <p:cNvPicPr>
            <a:picLocks noChangeAspect="1"/>
          </p:cNvPicPr>
          <p:nvPr/>
        </p:nvPicPr>
        <p:blipFill>
          <a:blip r:embed="rId1" cstate="hqprint"/>
          <a:stretch>
            <a:fillRect/>
          </a:stretch>
        </p:blipFill>
        <p:spPr>
          <a:xfrm>
            <a:off x="366130" y="685800"/>
            <a:ext cx="8458200" cy="56388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Apadana</a:t>
            </a:r>
            <a:r>
              <a:rPr lang="en-US" sz="2000" dirty="0" smtClean="0">
                <a:solidFill>
                  <a:schemeClr val="bg1"/>
                </a:solidFill>
                <a:latin typeface="Calibri" panose="020F0502020204030204" charset="0"/>
                <a:ea typeface="Calibri" panose="020F0502020204030204" charset="0"/>
                <a:cs typeface="Calibri" panose="020F0502020204030204" charset="0"/>
              </a:rPr>
              <a:t> (Audience Hall),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a:solidFill>
                  <a:srgbClr val="ABC2DF"/>
                </a:solidFill>
                <a:cs typeface="Calibri" panose="020F0502020204030204"/>
              </a:rPr>
              <a:t>2</a:t>
            </a:r>
            <a:r>
              <a:rPr lang="en-US" sz="2000" smtClean="0">
                <a:solidFill>
                  <a:srgbClr val="ABC2DF"/>
                </a:solidFill>
                <a:cs typeface="Calibri" panose="020F0502020204030204"/>
              </a:rPr>
              <a:t>. </a:t>
            </a:r>
            <a:r>
              <a:rPr lang="en-US" sz="2000" dirty="0" smtClean="0">
                <a:solidFill>
                  <a:srgbClr val="ABC2DF"/>
                </a:solidFill>
                <a:cs typeface="Calibri" panose="020F0502020204030204"/>
              </a:rPr>
              <a:t>Construction and Craftsmen</a:t>
            </a:r>
            <a:endParaRPr lang="en-US" sz="2000" dirty="0" smtClean="0">
              <a:solidFill>
                <a:srgbClr val="ABC2DF"/>
              </a:solidFill>
              <a:cs typeface="Calibri" panose="020F0502020204030204"/>
            </a:endParaRPr>
          </a:p>
        </p:txBody>
      </p:sp>
      <p:pic>
        <p:nvPicPr>
          <p:cNvPr id="2" name="Picture 1"/>
          <p:cNvPicPr>
            <a:picLocks noChangeAspect="1"/>
          </p:cNvPicPr>
          <p:nvPr/>
        </p:nvPicPr>
        <p:blipFill rotWithShape="1">
          <a:blip r:embed="rId1" cstate="hqprint"/>
          <a:srcRect r="76508" b="75544"/>
          <a:stretch>
            <a:fillRect/>
          </a:stretch>
        </p:blipFill>
        <p:spPr>
          <a:xfrm>
            <a:off x="6286499" y="2219423"/>
            <a:ext cx="2628901" cy="4105177"/>
          </a:xfrm>
          <a:prstGeom prst="rect">
            <a:avLst/>
          </a:prstGeom>
        </p:spPr>
      </p:pic>
      <p:pic>
        <p:nvPicPr>
          <p:cNvPr id="3" name="Picture 2" descr="C:\Users\Designer1\Desktop\ssz temp\30.jpg30"/>
          <p:cNvPicPr>
            <a:picLocks noChangeAspect="1"/>
          </p:cNvPicPr>
          <p:nvPr/>
        </p:nvPicPr>
        <p:blipFill rotWithShape="1">
          <a:blip r:embed="rId2"/>
          <a:srcRect/>
          <a:stretch>
            <a:fillRect/>
          </a:stretch>
        </p:blipFill>
        <p:spPr>
          <a:xfrm>
            <a:off x="46837" y="775187"/>
            <a:ext cx="6009005" cy="4126646"/>
          </a:xfrm>
          <a:prstGeom prst="rect">
            <a:avLst/>
          </a:prstGeom>
        </p:spPr>
      </p:pic>
      <p:cxnSp>
        <p:nvCxnSpPr>
          <p:cNvPr id="8" name="Straight Arrow Connector 7"/>
          <p:cNvCxnSpPr/>
          <p:nvPr/>
        </p:nvCxnSpPr>
        <p:spPr>
          <a:xfrm>
            <a:off x="3855040" y="2743200"/>
            <a:ext cx="3581400" cy="1253180"/>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Designer1\Desktop\ssz temp\26.jpg26"/>
          <p:cNvPicPr>
            <a:picLocks noChangeAspect="1"/>
          </p:cNvPicPr>
          <p:nvPr/>
        </p:nvPicPr>
        <p:blipFill>
          <a:blip r:embed="rId1"/>
          <a:srcRect/>
          <a:stretch>
            <a:fillRect/>
          </a:stretch>
        </p:blipFill>
        <p:spPr>
          <a:xfrm>
            <a:off x="0" y="2513472"/>
            <a:ext cx="9144000" cy="1733550"/>
          </a:xfrm>
          <a:prstGeom prst="rect">
            <a:avLst/>
          </a:prstGeom>
        </p:spPr>
      </p:pic>
      <p:sp>
        <p:nvSpPr>
          <p:cNvPr id="2" name="TextBox 1"/>
          <p:cNvSpPr txBox="1"/>
          <p:nvPr/>
        </p:nvSpPr>
        <p:spPr>
          <a:xfrm>
            <a:off x="914400" y="4489862"/>
            <a:ext cx="2450799" cy="369332"/>
          </a:xfrm>
          <a:prstGeom prst="rect">
            <a:avLst/>
          </a:prstGeom>
          <a:noFill/>
        </p:spPr>
        <p:txBody>
          <a:bodyPr wrap="none" rtlCol="0">
            <a:spAutoFit/>
          </a:bodyPr>
          <a:lstStyle/>
          <a:p>
            <a:r>
              <a:rPr lang="en-US" smtClean="0">
                <a:solidFill>
                  <a:schemeClr val="bg1"/>
                </a:solidFill>
              </a:rPr>
              <a:t>Delegations with Ushers</a:t>
            </a:r>
            <a:endParaRPr lang="en-US" dirty="0">
              <a:solidFill>
                <a:schemeClr val="bg1"/>
              </a:solidFill>
            </a:endParaRPr>
          </a:p>
        </p:txBody>
      </p:sp>
      <p:sp>
        <p:nvSpPr>
          <p:cNvPr id="8" name="TextBox 7"/>
          <p:cNvSpPr txBox="1"/>
          <p:nvPr/>
        </p:nvSpPr>
        <p:spPr>
          <a:xfrm>
            <a:off x="4267200" y="4489862"/>
            <a:ext cx="851708" cy="369332"/>
          </a:xfrm>
          <a:prstGeom prst="rect">
            <a:avLst/>
          </a:prstGeom>
          <a:noFill/>
        </p:spPr>
        <p:txBody>
          <a:bodyPr wrap="none" rtlCol="0">
            <a:spAutoFit/>
          </a:bodyPr>
          <a:lstStyle/>
          <a:p>
            <a:r>
              <a:rPr lang="en-US" dirty="0" smtClean="0">
                <a:solidFill>
                  <a:schemeClr val="bg1"/>
                </a:solidFill>
              </a:rPr>
              <a:t>Guards</a:t>
            </a:r>
            <a:endParaRPr lang="en-US" dirty="0">
              <a:solidFill>
                <a:schemeClr val="bg1"/>
              </a:solidFill>
            </a:endParaRPr>
          </a:p>
        </p:txBody>
      </p:sp>
      <p:sp>
        <p:nvSpPr>
          <p:cNvPr id="9" name="TextBox 8"/>
          <p:cNvSpPr txBox="1"/>
          <p:nvPr/>
        </p:nvSpPr>
        <p:spPr>
          <a:xfrm>
            <a:off x="6400800" y="4453246"/>
            <a:ext cx="2104743" cy="646331"/>
          </a:xfrm>
          <a:prstGeom prst="rect">
            <a:avLst/>
          </a:prstGeom>
          <a:noFill/>
        </p:spPr>
        <p:txBody>
          <a:bodyPr wrap="none" rtlCol="0">
            <a:spAutoFit/>
          </a:bodyPr>
          <a:lstStyle/>
          <a:p>
            <a:r>
              <a:rPr lang="en-US" dirty="0" smtClean="0">
                <a:solidFill>
                  <a:schemeClr val="bg1"/>
                </a:solidFill>
              </a:rPr>
              <a:t>Guards</a:t>
            </a:r>
            <a:r>
              <a:rPr lang="en-US" smtClean="0">
                <a:solidFill>
                  <a:schemeClr val="bg1"/>
                </a:solidFill>
              </a:rPr>
              <a:t>, Attendants, </a:t>
            </a:r>
            <a:endParaRPr lang="en-US" smtClean="0">
              <a:solidFill>
                <a:schemeClr val="bg1"/>
              </a:solidFill>
            </a:endParaRPr>
          </a:p>
          <a:p>
            <a:pPr algn="ctr"/>
            <a:r>
              <a:rPr lang="en-US" dirty="0" smtClean="0">
                <a:solidFill>
                  <a:schemeClr val="bg1"/>
                </a:solidFill>
              </a:rPr>
              <a:t>Noblemen</a:t>
            </a:r>
            <a:endParaRPr lang="en-US" dirty="0">
              <a:solidFill>
                <a:schemeClr val="bg1"/>
              </a:solidFill>
            </a:endParaRPr>
          </a:p>
        </p:txBody>
      </p:sp>
      <p:sp>
        <p:nvSpPr>
          <p:cNvPr id="10" name="TextBox 9"/>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Designer1\Desktop\ssz temp\17.jpg17"/>
          <p:cNvPicPr>
            <a:picLocks noChangeAspect="1"/>
          </p:cNvPicPr>
          <p:nvPr/>
        </p:nvPicPr>
        <p:blipFill rotWithShape="1">
          <a:blip r:embed="rId1"/>
          <a:srcRect/>
          <a:stretch>
            <a:fillRect/>
          </a:stretch>
        </p:blipFill>
        <p:spPr>
          <a:xfrm>
            <a:off x="1176499" y="3514630"/>
            <a:ext cx="7000875" cy="2771445"/>
          </a:xfrm>
          <a:prstGeom prst="rect">
            <a:avLst/>
          </a:prstGeom>
        </p:spPr>
      </p:pic>
      <p:pic>
        <p:nvPicPr>
          <p:cNvPr id="8" name="Picture 7" descr="C:\Users\Designer1\Desktop\ssz temp\16.jpg16"/>
          <p:cNvPicPr>
            <a:picLocks noChangeAspect="1"/>
          </p:cNvPicPr>
          <p:nvPr/>
        </p:nvPicPr>
        <p:blipFill rotWithShape="1">
          <a:blip r:embed="rId2"/>
          <a:srcRect/>
          <a:stretch>
            <a:fillRect/>
          </a:stretch>
        </p:blipFill>
        <p:spPr>
          <a:xfrm>
            <a:off x="1147924" y="552450"/>
            <a:ext cx="7058025" cy="2864394"/>
          </a:xfrm>
          <a:prstGeom prst="rect">
            <a:avLst/>
          </a:prstGeom>
        </p:spPr>
      </p:pic>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sp>
        <p:nvSpPr>
          <p:cNvPr id="9" name="TextBox 8"/>
          <p:cNvSpPr txBox="1"/>
          <p:nvPr/>
        </p:nvSpPr>
        <p:spPr>
          <a:xfrm>
            <a:off x="367120" y="6324600"/>
            <a:ext cx="8409760" cy="400110"/>
          </a:xfrm>
          <a:prstGeom prst="rect">
            <a:avLst/>
          </a:prstGeom>
          <a:noFill/>
        </p:spPr>
        <p:txBody>
          <a:bodyPr wrap="square" rtlCol="0">
            <a:spAutoFit/>
          </a:bodyPr>
          <a:lstStyle/>
          <a:p>
            <a:pPr algn="ctr"/>
            <a:r>
              <a:rPr lang="en-US" sz="2000" smtClean="0">
                <a:solidFill>
                  <a:schemeClr val="bg1"/>
                </a:solidFill>
                <a:latin typeface="Calibri" panose="020F0502020204030204" charset="0"/>
                <a:ea typeface="Calibri" panose="020F0502020204030204" charset="0"/>
                <a:cs typeface="Calibri" panose="020F0502020204030204" charset="0"/>
              </a:rPr>
              <a:t>Left Side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Central Panel</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6" name="Picture 5" descr="0389A022.TIF"/>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a14:imgEffect>
                  </a14:imgLayer>
                </a14:imgProps>
              </a:ext>
            </a:extLst>
          </a:blip>
          <a:srcRect/>
          <a:stretch>
            <a:fillRect/>
          </a:stretch>
        </p:blipFill>
        <p:spPr>
          <a:xfrm rot="5400000">
            <a:off x="2182317" y="-1018083"/>
            <a:ext cx="4858692" cy="8759873"/>
          </a:xfrm>
          <a:prstGeom prst="rect">
            <a:avLst/>
          </a:prstGeom>
        </p:spPr>
      </p:pic>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Right Side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6" name="Picture 5" descr="1F10_72dpi.png"/>
          <p:cNvPicPr>
            <a:picLocks noChangeAspect="1"/>
          </p:cNvPicPr>
          <p:nvPr/>
        </p:nvPicPr>
        <p:blipFill>
          <a:blip r:embed="rId1"/>
          <a:stretch>
            <a:fillRect/>
          </a:stretch>
        </p:blipFill>
        <p:spPr>
          <a:xfrm>
            <a:off x="1491323" y="838200"/>
            <a:ext cx="6161353" cy="4865161"/>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Apadana</a:t>
            </a:r>
            <a:r>
              <a:rPr lang="en-US" sz="2000" dirty="0" smtClean="0">
                <a:solidFill>
                  <a:schemeClr val="bg1"/>
                </a:solidFill>
                <a:latin typeface="Calibri" panose="020F0502020204030204" charset="0"/>
                <a:ea typeface="Calibri" panose="020F0502020204030204" charset="0"/>
                <a:cs typeface="Calibri" panose="020F0502020204030204" charset="0"/>
              </a:rPr>
              <a:t> (Audience Hall),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7" name="Picture 6" descr="N. 11849_P. 22268_S. 3083_Herzfeld field negative 33.20 copy.jpg"/>
          <p:cNvPicPr>
            <a:picLocks noChangeAspect="1"/>
          </p:cNvPicPr>
          <p:nvPr/>
        </p:nvPicPr>
        <p:blipFill>
          <a:blip r:embed="rId1"/>
          <a:stretch>
            <a:fillRect/>
          </a:stretch>
        </p:blipFill>
        <p:spPr>
          <a:xfrm>
            <a:off x="609600" y="641851"/>
            <a:ext cx="7894320" cy="5682749"/>
          </a:xfrm>
          <a:prstGeom prst="rect">
            <a:avLst/>
          </a:prstGeom>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err="1" smtClean="0">
                <a:solidFill>
                  <a:schemeClr val="bg1"/>
                </a:solidFill>
                <a:latin typeface="Calibri" panose="020F0502020204030204" charset="0"/>
                <a:ea typeface="Calibri" panose="020F0502020204030204" charset="0"/>
                <a:cs typeface="Calibri" panose="020F0502020204030204" charset="0"/>
              </a:rPr>
              <a:t>Apadana</a:t>
            </a:r>
            <a:r>
              <a:rPr lang="en-US" sz="2000" dirty="0" smtClean="0">
                <a:solidFill>
                  <a:schemeClr val="bg1"/>
                </a:solidFill>
                <a:latin typeface="Calibri" panose="020F0502020204030204" charset="0"/>
                <a:ea typeface="Calibri" panose="020F0502020204030204" charset="0"/>
                <a:cs typeface="Calibri" panose="020F0502020204030204" charset="0"/>
              </a:rPr>
              <a:t> (Audience Hall),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7" name="Picture 6"/>
          <p:cNvPicPr>
            <a:picLocks noChangeAspect="1"/>
          </p:cNvPicPr>
          <p:nvPr/>
        </p:nvPicPr>
        <p:blipFill>
          <a:blip r:embed="rId1"/>
          <a:stretch>
            <a:fillRect/>
          </a:stretch>
        </p:blipFill>
        <p:spPr>
          <a:xfrm>
            <a:off x="533400" y="685800"/>
            <a:ext cx="8077200" cy="5682303"/>
          </a:xfrm>
          <a:prstGeom prst="rect">
            <a:avLst/>
          </a:prstGeom>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3" name="Picture 2" descr="C:\Users\Designer1\Desktop\ssz temp\19.jpg19"/>
          <p:cNvPicPr>
            <a:picLocks noChangeAspect="1"/>
          </p:cNvPicPr>
          <p:nvPr/>
        </p:nvPicPr>
        <p:blipFill>
          <a:blip r:embed="rId1"/>
          <a:srcRect/>
          <a:stretch>
            <a:fillRect/>
          </a:stretch>
        </p:blipFill>
        <p:spPr>
          <a:xfrm>
            <a:off x="183984" y="757819"/>
            <a:ext cx="4234436" cy="5295900"/>
          </a:xfrm>
          <a:prstGeom prst="rect">
            <a:avLst/>
          </a:prstGeom>
        </p:spPr>
      </p:pic>
      <p:pic>
        <p:nvPicPr>
          <p:cNvPr id="4" name="Picture 3" descr="C:\Users\Designer1\Desktop\ssz temp\21.jpg21"/>
          <p:cNvPicPr>
            <a:picLocks noChangeAspect="1"/>
          </p:cNvPicPr>
          <p:nvPr/>
        </p:nvPicPr>
        <p:blipFill>
          <a:blip r:embed="rId2"/>
          <a:srcRect/>
          <a:stretch>
            <a:fillRect/>
          </a:stretch>
        </p:blipFill>
        <p:spPr>
          <a:xfrm>
            <a:off x="4639945" y="758563"/>
            <a:ext cx="4202430" cy="522922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9-09 at 3.53.32 PM.jpg"/>
          <p:cNvPicPr>
            <a:picLocks noChangeAspect="1"/>
          </p:cNvPicPr>
          <p:nvPr/>
        </p:nvPicPr>
        <p:blipFill>
          <a:blip r:embed="rId1"/>
          <a:stretch>
            <a:fillRect/>
          </a:stretch>
        </p:blipFill>
        <p:spPr>
          <a:xfrm>
            <a:off x="533400" y="990600"/>
            <a:ext cx="8175958" cy="5562600"/>
          </a:xfrm>
          <a:prstGeom prst="rect">
            <a:avLst/>
          </a:prstGeom>
        </p:spPr>
      </p:pic>
      <p:sp>
        <p:nvSpPr>
          <p:cNvPr id="4" name="TextBox 3"/>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5" name="Picture 4"/>
          <p:cNvPicPr>
            <a:picLocks noChangeAspect="1"/>
          </p:cNvPicPr>
          <p:nvPr/>
        </p:nvPicPr>
        <p:blipFill>
          <a:blip r:embed="rId1"/>
          <a:stretch>
            <a:fillRect/>
          </a:stretch>
        </p:blipFill>
        <p:spPr>
          <a:xfrm>
            <a:off x="533400" y="838200"/>
            <a:ext cx="3978275" cy="5334000"/>
          </a:xfrm>
          <a:prstGeom prst="rect">
            <a:avLst/>
          </a:prstGeom>
        </p:spPr>
      </p:pic>
      <p:pic>
        <p:nvPicPr>
          <p:cNvPr id="7" name="Picture 6"/>
          <p:cNvPicPr>
            <a:picLocks noChangeAspect="1"/>
          </p:cNvPicPr>
          <p:nvPr/>
        </p:nvPicPr>
        <p:blipFill>
          <a:blip r:embed="rId2"/>
          <a:stretch>
            <a:fillRect/>
          </a:stretch>
        </p:blipFill>
        <p:spPr>
          <a:xfrm>
            <a:off x="4648200" y="863600"/>
            <a:ext cx="4218623" cy="536834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2" name="Picture 1" descr="C:\Users\Designer1\Desktop\ssz temp\22.jpg22"/>
          <p:cNvPicPr>
            <a:picLocks noChangeAspect="1"/>
          </p:cNvPicPr>
          <p:nvPr/>
        </p:nvPicPr>
        <p:blipFill>
          <a:blip r:embed="rId1"/>
          <a:srcRect/>
          <a:stretch>
            <a:fillRect/>
          </a:stretch>
        </p:blipFill>
        <p:spPr>
          <a:xfrm>
            <a:off x="2590800" y="991181"/>
            <a:ext cx="4335780" cy="528637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3" name="Picture 2" descr="C:\Users\Designer1\Desktop\ssz temp\23.jpg23"/>
          <p:cNvPicPr>
            <a:picLocks noChangeAspect="1"/>
          </p:cNvPicPr>
          <p:nvPr/>
        </p:nvPicPr>
        <p:blipFill>
          <a:blip r:embed="rId1"/>
          <a:srcRect/>
          <a:stretch>
            <a:fillRect/>
          </a:stretch>
        </p:blipFill>
        <p:spPr>
          <a:xfrm>
            <a:off x="2968207" y="552510"/>
            <a:ext cx="4257675" cy="600069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2" name="Picture 1" descr="C:\Users\Designer1\Desktop\ssz temp\24.jpg24"/>
          <p:cNvPicPr>
            <a:picLocks noChangeAspect="1"/>
          </p:cNvPicPr>
          <p:nvPr/>
        </p:nvPicPr>
        <p:blipFill>
          <a:blip r:embed="rId1"/>
          <a:srcRect/>
          <a:stretch>
            <a:fillRect/>
          </a:stretch>
        </p:blipFill>
        <p:spPr>
          <a:xfrm>
            <a:off x="2286000" y="753745"/>
            <a:ext cx="4419600" cy="55245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709" y="1778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3" name="Picture 2"/>
          <p:cNvPicPr>
            <a:picLocks noChangeAspect="1"/>
          </p:cNvPicPr>
          <p:nvPr/>
        </p:nvPicPr>
        <p:blipFill rotWithShape="1">
          <a:blip r:embed="rId1" cstate="hqprint"/>
          <a:srcRect/>
          <a:stretch>
            <a:fillRect/>
          </a:stretch>
        </p:blipFill>
        <p:spPr>
          <a:xfrm>
            <a:off x="0" y="545253"/>
            <a:ext cx="3757551" cy="6135718"/>
          </a:xfrm>
          <a:prstGeom prst="rect">
            <a:avLst/>
          </a:prstGeom>
        </p:spPr>
      </p:pic>
      <p:pic>
        <p:nvPicPr>
          <p:cNvPr id="7" name="Picture 6" descr="C:\Users\Designer1\Desktop\ssz temp\25.jpg25"/>
          <p:cNvPicPr>
            <a:picLocks noChangeAspect="1"/>
          </p:cNvPicPr>
          <p:nvPr/>
        </p:nvPicPr>
        <p:blipFill rotWithShape="1">
          <a:blip r:embed="rId2"/>
          <a:srcRect/>
          <a:stretch>
            <a:fillRect/>
          </a:stretch>
        </p:blipFill>
        <p:spPr>
          <a:xfrm>
            <a:off x="4402789" y="702931"/>
            <a:ext cx="4495800" cy="58674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Designer1\Desktop\ssz temp\26.jpg26"/>
          <p:cNvPicPr>
            <a:picLocks noChangeAspect="1"/>
          </p:cNvPicPr>
          <p:nvPr/>
        </p:nvPicPr>
        <p:blipFill>
          <a:blip r:embed="rId1"/>
          <a:srcRect/>
          <a:stretch>
            <a:fillRect/>
          </a:stretch>
        </p:blipFill>
        <p:spPr>
          <a:xfrm>
            <a:off x="757555" y="457200"/>
            <a:ext cx="7715250" cy="6248400"/>
          </a:xfrm>
          <a:prstGeom prst="rect">
            <a:avLst/>
          </a:prstGeom>
        </p:spPr>
      </p:pic>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2" name="Picture 1" descr="C:\Users\Designer1\Desktop\ssz temp\27.jpg27"/>
          <p:cNvPicPr>
            <a:picLocks noChangeAspect="1"/>
          </p:cNvPicPr>
          <p:nvPr/>
        </p:nvPicPr>
        <p:blipFill>
          <a:blip r:embed="rId1"/>
          <a:srcRect/>
          <a:stretch>
            <a:fillRect/>
          </a:stretch>
        </p:blipFill>
        <p:spPr>
          <a:xfrm>
            <a:off x="510639" y="838200"/>
            <a:ext cx="8153400" cy="5435600"/>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3" name="Picture 2" descr="C:\Users\Designer1\Desktop\ssz temp\28.jpg28"/>
          <p:cNvPicPr>
            <a:picLocks noChangeAspect="1"/>
          </p:cNvPicPr>
          <p:nvPr/>
        </p:nvPicPr>
        <p:blipFill>
          <a:blip r:embed="rId1"/>
          <a:srcRect/>
          <a:stretch>
            <a:fillRect/>
          </a:stretch>
        </p:blipFill>
        <p:spPr>
          <a:xfrm>
            <a:off x="124640" y="762000"/>
            <a:ext cx="8839200" cy="58928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3" name="Picture 2" descr="C:\Users\Designer1\Desktop\ssz temp\29.jpg29"/>
          <p:cNvPicPr>
            <a:picLocks noChangeAspect="1"/>
          </p:cNvPicPr>
          <p:nvPr/>
        </p:nvPicPr>
        <p:blipFill>
          <a:blip r:embed="rId1"/>
          <a:srcRect/>
          <a:stretch>
            <a:fillRect/>
          </a:stretch>
        </p:blipFill>
        <p:spPr>
          <a:xfrm>
            <a:off x="457200" y="835025"/>
            <a:ext cx="8077200" cy="539115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2" name="Picture 1" descr="C:\Users\Designer1\Desktop\ssz temp\30.jpg30"/>
          <p:cNvPicPr>
            <a:picLocks noChangeAspect="1"/>
          </p:cNvPicPr>
          <p:nvPr/>
        </p:nvPicPr>
        <p:blipFill rotWithShape="1">
          <a:blip r:embed="rId1"/>
          <a:srcRect/>
          <a:stretch>
            <a:fillRect/>
          </a:stretch>
        </p:blipFill>
        <p:spPr>
          <a:xfrm>
            <a:off x="684109" y="838200"/>
            <a:ext cx="7743825" cy="51054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5" name="Picture 4" descr="C:\Users\Designer1\Desktop\ssz temp\4.jpg4"/>
          <p:cNvPicPr>
            <a:picLocks noChangeAspect="1"/>
          </p:cNvPicPr>
          <p:nvPr/>
        </p:nvPicPr>
        <p:blipFill rotWithShape="1">
          <a:blip r:embed="rId1"/>
          <a:srcRect/>
          <a:stretch>
            <a:fillRect/>
          </a:stretch>
        </p:blipFill>
        <p:spPr>
          <a:xfrm>
            <a:off x="1738313" y="609600"/>
            <a:ext cx="5667375" cy="5715000"/>
          </a:xfrm>
          <a:prstGeom prst="rect">
            <a:avLst/>
          </a:prstGeom>
          <a:ln>
            <a:solidFill>
              <a:srgbClr val="000000"/>
            </a:solidFill>
          </a:ln>
        </p:spPr>
      </p:pic>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smtClean="0">
                <a:solidFill>
                  <a:srgbClr val="ABC2DF"/>
                </a:solidFill>
                <a:cs typeface="Calibri" panose="020F0502020204030204"/>
              </a:rPr>
              <a:t> at </a:t>
            </a:r>
            <a:r>
              <a:rPr lang="en-US" sz="2000" dirty="0" smtClean="0">
                <a:solidFill>
                  <a:srgbClr val="ABC2DF"/>
                </a:solidFill>
                <a:cs typeface="Calibri" panose="020F0502020204030204"/>
              </a:rPr>
              <a:t>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7" name="Picture 6" descr="C:\Users\Designer1\Desktop\ssz temp\31.jpg31"/>
          <p:cNvPicPr>
            <a:picLocks noChangeAspect="1"/>
          </p:cNvPicPr>
          <p:nvPr/>
        </p:nvPicPr>
        <p:blipFill>
          <a:blip r:embed="rId1"/>
          <a:srcRect/>
          <a:stretch>
            <a:fillRect/>
          </a:stretch>
        </p:blipFill>
        <p:spPr>
          <a:xfrm>
            <a:off x="342900" y="0"/>
            <a:ext cx="8343900" cy="68580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8" name="Picture 7" descr="C:\Users\Designer1\Desktop\ssz temp\32.jpg32"/>
          <p:cNvPicPr>
            <a:picLocks noChangeAspect="1"/>
          </p:cNvPicPr>
          <p:nvPr/>
        </p:nvPicPr>
        <p:blipFill rotWithShape="1">
          <a:blip r:embed="rId1"/>
          <a:srcRect/>
          <a:stretch>
            <a:fillRect/>
          </a:stretch>
        </p:blipFill>
        <p:spPr>
          <a:xfrm>
            <a:off x="685800" y="552510"/>
            <a:ext cx="8001000" cy="600075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saturation sat="0"/>
                    </a14:imgEffect>
                  </a14:imgLayer>
                </a14:imgProps>
              </a:ext>
            </a:extLst>
          </a:blip>
          <a:stretch>
            <a:fillRect/>
          </a:stretch>
        </p:blipFill>
        <p:spPr>
          <a:xfrm>
            <a:off x="1196956" y="838200"/>
            <a:ext cx="6417527" cy="5638256"/>
          </a:xfrm>
          <a:prstGeom prst="rect">
            <a:avLst/>
          </a:prstGeom>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7" name="Picture 6"/>
          <p:cNvPicPr>
            <a:picLocks noChangeAspect="1"/>
          </p:cNvPicPr>
          <p:nvPr/>
        </p:nvPicPr>
        <p:blipFill rotWithShape="1">
          <a:blip r:embed="rId1" cstate="hqprint"/>
          <a:srcRect/>
          <a:stretch>
            <a:fillRect/>
          </a:stretch>
        </p:blipFill>
        <p:spPr>
          <a:xfrm>
            <a:off x="3263697" y="838200"/>
            <a:ext cx="2284046" cy="541020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3" name="Picture 2" descr="C:\Users\Designer1\Desktop\ssz temp\34.jpg34"/>
          <p:cNvPicPr>
            <a:picLocks noChangeAspect="1"/>
          </p:cNvPicPr>
          <p:nvPr/>
        </p:nvPicPr>
        <p:blipFill rotWithShape="1">
          <a:blip r:embed="rId1"/>
          <a:srcRect/>
          <a:stretch>
            <a:fillRect/>
          </a:stretch>
        </p:blipFill>
        <p:spPr>
          <a:xfrm>
            <a:off x="121498" y="1524000"/>
            <a:ext cx="8848725" cy="4114799"/>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4" name="Picture 3" descr="C:\Users\Designer1\Desktop\ssz temp\35.jpg35"/>
          <p:cNvPicPr>
            <a:picLocks noChangeAspect="1"/>
          </p:cNvPicPr>
          <p:nvPr/>
        </p:nvPicPr>
        <p:blipFill>
          <a:blip r:embed="rId1"/>
          <a:srcRect/>
          <a:stretch>
            <a:fillRect/>
          </a:stretch>
        </p:blipFill>
        <p:spPr>
          <a:xfrm>
            <a:off x="381578" y="1295400"/>
            <a:ext cx="3726180" cy="5048310"/>
          </a:xfrm>
          <a:prstGeom prst="rect">
            <a:avLst/>
          </a:prstGeom>
        </p:spPr>
      </p:pic>
      <p:pic>
        <p:nvPicPr>
          <p:cNvPr id="7" name="Picture 6" descr="C:\Users\Designer1\Desktop\ssz temp\36.jpg36"/>
          <p:cNvPicPr>
            <a:picLocks noChangeAspect="1"/>
          </p:cNvPicPr>
          <p:nvPr/>
        </p:nvPicPr>
        <p:blipFill>
          <a:blip r:embed="rId2"/>
          <a:srcRect/>
          <a:stretch>
            <a:fillRect/>
          </a:stretch>
        </p:blipFill>
        <p:spPr>
          <a:xfrm>
            <a:off x="4571524" y="990723"/>
            <a:ext cx="4029075" cy="5352987"/>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hqprint"/>
          <a:srcRect l="18333" t="5335" r="17499" b="373"/>
          <a:stretch>
            <a:fillRect/>
          </a:stretch>
        </p:blipFill>
        <p:spPr>
          <a:xfrm>
            <a:off x="1524000" y="1295400"/>
            <a:ext cx="6021137" cy="4457205"/>
          </a:xfrm>
          <a:prstGeom prst="rect">
            <a:avLst/>
          </a:prstGeom>
        </p:spPr>
      </p:pic>
      <p:sp>
        <p:nvSpPr>
          <p:cNvPr id="4" name="TextBox 3"/>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Treasury Relief,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8" name="Picture 7"/>
          <p:cNvPicPr>
            <a:picLocks noChangeAspect="1"/>
          </p:cNvPicPr>
          <p:nvPr/>
        </p:nvPicPr>
        <p:blipFill>
          <a:blip r:embed="rId1" cstate="print"/>
          <a:stretch>
            <a:fillRect/>
          </a:stretch>
        </p:blipFill>
        <p:spPr>
          <a:xfrm>
            <a:off x="0" y="1694957"/>
            <a:ext cx="9044883" cy="3410443"/>
          </a:xfrm>
          <a:prstGeom prst="rect">
            <a:avLst/>
          </a:prstGeom>
        </p:spPr>
      </p:pic>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Sealing, Treasury,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pic>
        <p:nvPicPr>
          <p:cNvPr id="6" name="Picture 5"/>
          <p:cNvPicPr>
            <a:picLocks noChangeAspect="1"/>
          </p:cNvPicPr>
          <p:nvPr/>
        </p:nvPicPr>
        <p:blipFill rotWithShape="1">
          <a:blip r:embed="rId1" cstate="print"/>
          <a:srcRect/>
          <a:stretch>
            <a:fillRect/>
          </a:stretch>
        </p:blipFill>
        <p:spPr>
          <a:xfrm>
            <a:off x="99166" y="1929129"/>
            <a:ext cx="4396634" cy="2931089"/>
          </a:xfrm>
          <a:prstGeom prst="rect">
            <a:avLst/>
          </a:prstGeom>
        </p:spPr>
      </p:pic>
      <p:pic>
        <p:nvPicPr>
          <p:cNvPr id="7" name="Picture 6" descr="C:\Users\Designer1\Desktop\ssz temp\37.jpg37"/>
          <p:cNvPicPr>
            <a:picLocks noChangeAspect="1"/>
          </p:cNvPicPr>
          <p:nvPr/>
        </p:nvPicPr>
        <p:blipFill>
          <a:blip r:embed="rId2"/>
          <a:srcRect/>
          <a:stretch>
            <a:fillRect/>
          </a:stretch>
        </p:blipFill>
        <p:spPr>
          <a:xfrm>
            <a:off x="4637987" y="1929129"/>
            <a:ext cx="4400550" cy="2931089"/>
          </a:xfrm>
          <a:prstGeom prst="rect">
            <a:avLst/>
          </a:prstGeom>
        </p:spPr>
      </p:pic>
      <p:sp>
        <p:nvSpPr>
          <p:cNvPr id="8" name="TextBox 7"/>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7120"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Treasury Relief, Persepolis,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7" name="TextBox 6"/>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3. Tactility Carved in Stone</a:t>
            </a:r>
            <a:endParaRPr lang="en-US" sz="2000" dirty="0" smtClean="0">
              <a:solidFill>
                <a:srgbClr val="ABC2DF"/>
              </a:solidFill>
              <a:cs typeface="Calibri" panose="020F0502020204030204"/>
            </a:endParaRPr>
          </a:p>
        </p:txBody>
      </p:sp>
      <p:pic>
        <p:nvPicPr>
          <p:cNvPr id="2" name="Picture 1"/>
          <p:cNvPicPr>
            <a:picLocks noChangeAspect="1"/>
          </p:cNvPicPr>
          <p:nvPr/>
        </p:nvPicPr>
        <p:blipFill rotWithShape="1">
          <a:blip r:embed="rId1" cstate="hqprint"/>
          <a:srcRect/>
          <a:stretch>
            <a:fillRect/>
          </a:stretch>
        </p:blipFill>
        <p:spPr>
          <a:xfrm>
            <a:off x="1295400" y="762000"/>
            <a:ext cx="6554380" cy="537425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sers\Designer1\Desktop\ssz temp\5.jpg5"/>
          <p:cNvPicPr>
            <a:picLocks noChangeAspect="1"/>
          </p:cNvPicPr>
          <p:nvPr/>
        </p:nvPicPr>
        <p:blipFill>
          <a:blip r:embed="rId1"/>
          <a:srcRect/>
          <a:stretch>
            <a:fillRect/>
          </a:stretch>
        </p:blipFill>
        <p:spPr>
          <a:xfrm>
            <a:off x="228286" y="609600"/>
            <a:ext cx="8753475" cy="5943600"/>
          </a:xfrm>
          <a:prstGeom prst="rect">
            <a:avLst/>
          </a:prstGeom>
        </p:spPr>
      </p:pic>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4</a:t>
            </a:r>
            <a:r>
              <a:rPr lang="en-US" sz="2000" dirty="0" smtClean="0">
                <a:solidFill>
                  <a:srgbClr val="ABC2DF"/>
                </a:solidFill>
                <a:cs typeface="Calibri" panose="020F0502020204030204"/>
              </a:rPr>
              <a:t>. Interacting with Art</a:t>
            </a:r>
            <a:endParaRPr lang="en-US" sz="2000" dirty="0" smtClean="0">
              <a:solidFill>
                <a:srgbClr val="ABC2DF"/>
              </a:solidFill>
              <a:cs typeface="Calibri" panose="020F0502020204030204"/>
            </a:endParaRPr>
          </a:p>
        </p:txBody>
      </p:sp>
      <p:pic>
        <p:nvPicPr>
          <p:cNvPr id="2" name="Picture 1" descr="C:\Users\Designer1\Desktop\ssz temp\38.jpg38"/>
          <p:cNvPicPr>
            <a:picLocks noChangeAspect="1"/>
          </p:cNvPicPr>
          <p:nvPr/>
        </p:nvPicPr>
        <p:blipFill rotWithShape="1">
          <a:blip r:embed="rId1"/>
          <a:srcRect/>
          <a:stretch>
            <a:fillRect/>
          </a:stretch>
        </p:blipFill>
        <p:spPr>
          <a:xfrm>
            <a:off x="378822" y="1058545"/>
            <a:ext cx="5972175" cy="4495800"/>
          </a:xfrm>
          <a:prstGeom prst="rect">
            <a:avLst/>
          </a:prstGeom>
        </p:spPr>
      </p:pic>
      <p:pic>
        <p:nvPicPr>
          <p:cNvPr id="3" name="Picture 2" descr="C:\Users\Designer1\Desktop\ssz temp\39.jpg39"/>
          <p:cNvPicPr>
            <a:picLocks noChangeAspect="1"/>
          </p:cNvPicPr>
          <p:nvPr/>
        </p:nvPicPr>
        <p:blipFill>
          <a:blip r:embed="rId2"/>
          <a:srcRect/>
          <a:stretch>
            <a:fillRect/>
          </a:stretch>
        </p:blipFill>
        <p:spPr>
          <a:xfrm>
            <a:off x="5807115" y="1981199"/>
            <a:ext cx="3086100" cy="4619501"/>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4</a:t>
            </a:r>
            <a:r>
              <a:rPr lang="en-US" sz="2000" dirty="0" smtClean="0">
                <a:solidFill>
                  <a:srgbClr val="ABC2DF"/>
                </a:solidFill>
                <a:cs typeface="Calibri" panose="020F0502020204030204"/>
              </a:rPr>
              <a:t>. Interacting with Art</a:t>
            </a:r>
            <a:endParaRPr lang="en-US" sz="2000" dirty="0" smtClean="0">
              <a:solidFill>
                <a:srgbClr val="ABC2DF"/>
              </a:solidFill>
              <a:cs typeface="Calibri" panose="020F0502020204030204"/>
            </a:endParaRPr>
          </a:p>
        </p:txBody>
      </p:sp>
      <p:sp>
        <p:nvSpPr>
          <p:cNvPr id="13" name="TextBox 12"/>
          <p:cNvSpPr txBox="1"/>
          <p:nvPr/>
        </p:nvSpPr>
        <p:spPr>
          <a:xfrm>
            <a:off x="1924143" y="6460473"/>
            <a:ext cx="4963154" cy="369332"/>
          </a:xfrm>
          <a:prstGeom prst="rect">
            <a:avLst/>
          </a:prstGeom>
          <a:noFill/>
        </p:spPr>
        <p:txBody>
          <a:bodyPr wrap="none" rtlCol="0">
            <a:spAutoFit/>
          </a:bodyPr>
          <a:lstStyle/>
          <a:p>
            <a:pPr algn="ctr"/>
            <a:r>
              <a:rPr lang="en-US" dirty="0" smtClean="0">
                <a:solidFill>
                  <a:schemeClr val="bg1"/>
                </a:solidFill>
              </a:rPr>
              <a:t>Statue of John of </a:t>
            </a:r>
            <a:r>
              <a:rPr lang="en-US" dirty="0" err="1" smtClean="0">
                <a:solidFill>
                  <a:schemeClr val="bg1"/>
                </a:solidFill>
              </a:rPr>
              <a:t>Nepomuk</a:t>
            </a:r>
            <a:r>
              <a:rPr lang="en-US" dirty="0" smtClean="0">
                <a:solidFill>
                  <a:schemeClr val="bg1"/>
                </a:solidFill>
              </a:rPr>
              <a:t>, Charles Bridge, Prague</a:t>
            </a:r>
            <a:endParaRPr lang="en-US" dirty="0">
              <a:solidFill>
                <a:schemeClr val="bg1"/>
              </a:solidFill>
            </a:endParaRPr>
          </a:p>
        </p:txBody>
      </p:sp>
      <p:pic>
        <p:nvPicPr>
          <p:cNvPr id="14" name="Picture 13"/>
          <p:cNvPicPr>
            <a:picLocks noChangeAspect="1"/>
          </p:cNvPicPr>
          <p:nvPr/>
        </p:nvPicPr>
        <p:blipFill>
          <a:blip r:embed="rId1"/>
          <a:stretch>
            <a:fillRect/>
          </a:stretch>
        </p:blipFill>
        <p:spPr>
          <a:xfrm>
            <a:off x="457200" y="1068115"/>
            <a:ext cx="3461708" cy="5245012"/>
          </a:xfrm>
          <a:prstGeom prst="rect">
            <a:avLst/>
          </a:prstGeom>
          <a:ln w="38100">
            <a:solidFill>
              <a:schemeClr val="tx1"/>
            </a:solidFill>
          </a:ln>
        </p:spPr>
      </p:pic>
      <p:pic>
        <p:nvPicPr>
          <p:cNvPr id="15" name="Picture 14"/>
          <p:cNvPicPr>
            <a:picLocks noChangeAspect="1"/>
          </p:cNvPicPr>
          <p:nvPr/>
        </p:nvPicPr>
        <p:blipFill rotWithShape="1">
          <a:blip r:embed="rId2" cstate="hqprint"/>
          <a:srcRect/>
          <a:stretch>
            <a:fillRect/>
          </a:stretch>
        </p:blipFill>
        <p:spPr>
          <a:xfrm>
            <a:off x="3048000" y="599091"/>
            <a:ext cx="5425453" cy="3205466"/>
          </a:xfrm>
          <a:prstGeom prst="rect">
            <a:avLst/>
          </a:prstGeom>
          <a:ln w="38100">
            <a:solidFill>
              <a:schemeClr val="tx1"/>
            </a:solidFill>
          </a:ln>
        </p:spPr>
      </p:pic>
      <p:pic>
        <p:nvPicPr>
          <p:cNvPr id="16" name="Picture 15"/>
          <p:cNvPicPr>
            <a:picLocks noChangeAspect="1"/>
          </p:cNvPicPr>
          <p:nvPr/>
        </p:nvPicPr>
        <p:blipFill rotWithShape="1">
          <a:blip r:embed="rId3" cstate="hqprint"/>
          <a:srcRect/>
          <a:stretch>
            <a:fillRect/>
          </a:stretch>
        </p:blipFill>
        <p:spPr>
          <a:xfrm>
            <a:off x="6373586" y="3862515"/>
            <a:ext cx="2313214" cy="2540000"/>
          </a:xfrm>
          <a:prstGeom prst="rect">
            <a:avLst/>
          </a:prstGeom>
          <a:ln w="38100">
            <a:solidFill>
              <a:schemeClr val="tx1"/>
            </a:solid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4</a:t>
            </a:r>
            <a:r>
              <a:rPr lang="en-US" sz="2000" dirty="0" smtClean="0">
                <a:solidFill>
                  <a:srgbClr val="ABC2DF"/>
                </a:solidFill>
                <a:cs typeface="Calibri" panose="020F0502020204030204"/>
              </a:rPr>
              <a:t>. Interacting with Art</a:t>
            </a:r>
            <a:endParaRPr lang="en-US" sz="2000" dirty="0" smtClean="0">
              <a:solidFill>
                <a:srgbClr val="ABC2DF"/>
              </a:solidFill>
              <a:cs typeface="Calibri" panose="020F0502020204030204"/>
            </a:endParaRPr>
          </a:p>
        </p:txBody>
      </p:sp>
      <p:pic>
        <p:nvPicPr>
          <p:cNvPr id="8" name="Picture 7" descr="C:\Users\Designer1\Desktop\ssz temp\1.jpg1"/>
          <p:cNvPicPr>
            <a:picLocks noChangeAspect="1"/>
          </p:cNvPicPr>
          <p:nvPr/>
        </p:nvPicPr>
        <p:blipFill>
          <a:blip r:embed="rId1"/>
          <a:srcRect/>
          <a:stretch>
            <a:fillRect/>
          </a:stretch>
        </p:blipFill>
        <p:spPr>
          <a:xfrm>
            <a:off x="2438400" y="762000"/>
            <a:ext cx="6400800" cy="3600450"/>
          </a:xfrm>
          <a:prstGeom prst="rect">
            <a:avLst/>
          </a:prstGeom>
        </p:spPr>
      </p:pic>
      <p:pic>
        <p:nvPicPr>
          <p:cNvPr id="9" name="Picture 8" descr="C:\Users\Designer1\Desktop\ssz temp\2.jpg2"/>
          <p:cNvPicPr>
            <a:picLocks noChangeAspect="1"/>
          </p:cNvPicPr>
          <p:nvPr/>
        </p:nvPicPr>
        <p:blipFill>
          <a:blip r:embed="rId2"/>
          <a:srcRect/>
          <a:stretch>
            <a:fillRect/>
          </a:stretch>
        </p:blipFill>
        <p:spPr>
          <a:xfrm>
            <a:off x="381000" y="2457450"/>
            <a:ext cx="2933700" cy="4191000"/>
          </a:xfrm>
          <a:prstGeom prst="rect">
            <a:avLst/>
          </a:prstGeom>
        </p:spPr>
      </p:pic>
      <p:sp>
        <p:nvSpPr>
          <p:cNvPr id="10" name="TextBox 9"/>
          <p:cNvSpPr txBox="1"/>
          <p:nvPr/>
        </p:nvSpPr>
        <p:spPr>
          <a:xfrm>
            <a:off x="5628904" y="5486400"/>
            <a:ext cx="2241319" cy="369332"/>
          </a:xfrm>
          <a:prstGeom prst="rect">
            <a:avLst/>
          </a:prstGeom>
          <a:noFill/>
        </p:spPr>
        <p:txBody>
          <a:bodyPr wrap="none" rtlCol="0">
            <a:spAutoFit/>
          </a:bodyPr>
          <a:lstStyle/>
          <a:p>
            <a:r>
              <a:rPr lang="en-US" dirty="0" smtClean="0">
                <a:solidFill>
                  <a:schemeClr val="bg1"/>
                </a:solidFill>
              </a:rPr>
              <a:t>Juliet’s House, Verona</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800600" y="337864"/>
            <a:ext cx="4049202" cy="6097621"/>
          </a:xfrm>
          <a:prstGeom prst="rect">
            <a:avLst/>
          </a:prstGeom>
        </p:spPr>
      </p:pic>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4</a:t>
            </a:r>
            <a:r>
              <a:rPr lang="en-US" sz="2000" dirty="0" smtClean="0">
                <a:solidFill>
                  <a:srgbClr val="ABC2DF"/>
                </a:solidFill>
                <a:cs typeface="Calibri" panose="020F0502020204030204"/>
              </a:rPr>
              <a:t>. Interacting with Art</a:t>
            </a:r>
            <a:endParaRPr lang="en-US" sz="2000" dirty="0" smtClean="0">
              <a:solidFill>
                <a:srgbClr val="ABC2DF"/>
              </a:solidFill>
              <a:cs typeface="Calibri" panose="020F0502020204030204"/>
            </a:endParaRPr>
          </a:p>
        </p:txBody>
      </p:sp>
      <p:sp>
        <p:nvSpPr>
          <p:cNvPr id="13" name="TextBox 12"/>
          <p:cNvSpPr txBox="1"/>
          <p:nvPr/>
        </p:nvSpPr>
        <p:spPr>
          <a:xfrm>
            <a:off x="3078790" y="6460473"/>
            <a:ext cx="2653868" cy="369332"/>
          </a:xfrm>
          <a:prstGeom prst="rect">
            <a:avLst/>
          </a:prstGeom>
          <a:noFill/>
        </p:spPr>
        <p:txBody>
          <a:bodyPr wrap="none" rtlCol="0">
            <a:spAutoFit/>
          </a:bodyPr>
          <a:lstStyle/>
          <a:p>
            <a:pPr algn="ctr"/>
            <a:r>
              <a:rPr lang="en-US" dirty="0" smtClean="0">
                <a:solidFill>
                  <a:schemeClr val="bg1"/>
                </a:solidFill>
              </a:rPr>
              <a:t>Statue of St. Peter, Vatican</a:t>
            </a:r>
            <a:endParaRPr lang="en-US" dirty="0">
              <a:solidFill>
                <a:schemeClr val="bg1"/>
              </a:solidFill>
            </a:endParaRPr>
          </a:p>
        </p:txBody>
      </p:sp>
      <p:pic>
        <p:nvPicPr>
          <p:cNvPr id="11" name="Picture 10"/>
          <p:cNvPicPr>
            <a:picLocks noChangeAspect="1"/>
          </p:cNvPicPr>
          <p:nvPr/>
        </p:nvPicPr>
        <p:blipFill rotWithShape="1">
          <a:blip r:embed="rId2" cstate="hqprint"/>
          <a:srcRect/>
          <a:stretch>
            <a:fillRect/>
          </a:stretch>
        </p:blipFill>
        <p:spPr>
          <a:xfrm>
            <a:off x="124640" y="2465863"/>
            <a:ext cx="5284215" cy="1841621"/>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4</a:t>
            </a:r>
            <a:r>
              <a:rPr lang="en-US" sz="2000" dirty="0" smtClean="0">
                <a:solidFill>
                  <a:srgbClr val="ABC2DF"/>
                </a:solidFill>
                <a:cs typeface="Calibri" panose="020F0502020204030204"/>
              </a:rPr>
              <a:t>. Interacting with Art</a:t>
            </a:r>
            <a:endParaRPr lang="en-US" sz="2000" dirty="0" smtClean="0">
              <a:solidFill>
                <a:srgbClr val="ABC2DF"/>
              </a:solidFill>
              <a:cs typeface="Calibri" panose="020F0502020204030204"/>
            </a:endParaRPr>
          </a:p>
        </p:txBody>
      </p:sp>
      <p:sp>
        <p:nvSpPr>
          <p:cNvPr id="13" name="TextBox 12"/>
          <p:cNvSpPr txBox="1"/>
          <p:nvPr/>
        </p:nvSpPr>
        <p:spPr>
          <a:xfrm>
            <a:off x="3624578" y="6460473"/>
            <a:ext cx="1562287" cy="369332"/>
          </a:xfrm>
          <a:prstGeom prst="rect">
            <a:avLst/>
          </a:prstGeom>
          <a:noFill/>
        </p:spPr>
        <p:txBody>
          <a:bodyPr wrap="none" rtlCol="0">
            <a:spAutoFit/>
          </a:bodyPr>
          <a:lstStyle/>
          <a:p>
            <a:pPr algn="ctr"/>
            <a:r>
              <a:rPr lang="en-US" dirty="0" smtClean="0">
                <a:solidFill>
                  <a:schemeClr val="bg1"/>
                </a:solidFill>
              </a:rPr>
              <a:t>Religious Icons</a:t>
            </a:r>
            <a:endParaRPr lang="en-US" dirty="0">
              <a:solidFill>
                <a:schemeClr val="bg1"/>
              </a:solidFill>
            </a:endParaRPr>
          </a:p>
        </p:txBody>
      </p:sp>
      <p:pic>
        <p:nvPicPr>
          <p:cNvPr id="2" name="Picture 1"/>
          <p:cNvPicPr>
            <a:picLocks noChangeAspect="1"/>
          </p:cNvPicPr>
          <p:nvPr/>
        </p:nvPicPr>
        <p:blipFill>
          <a:blip r:embed="rId1"/>
          <a:stretch>
            <a:fillRect/>
          </a:stretch>
        </p:blipFill>
        <p:spPr>
          <a:xfrm>
            <a:off x="3347890" y="352455"/>
            <a:ext cx="4354620" cy="2903080"/>
          </a:xfrm>
          <a:prstGeom prst="rect">
            <a:avLst/>
          </a:prstGeom>
        </p:spPr>
      </p:pic>
      <p:pic>
        <p:nvPicPr>
          <p:cNvPr id="3" name="Picture 2" descr="C:\Users\Designer1\Desktop\ssz temp\4.jpg4"/>
          <p:cNvPicPr>
            <a:picLocks noChangeAspect="1"/>
          </p:cNvPicPr>
          <p:nvPr/>
        </p:nvPicPr>
        <p:blipFill rotWithShape="1">
          <a:blip r:embed="rId2"/>
          <a:srcRect/>
          <a:stretch>
            <a:fillRect/>
          </a:stretch>
        </p:blipFill>
        <p:spPr>
          <a:xfrm>
            <a:off x="5895519" y="2112604"/>
            <a:ext cx="3219271" cy="3286125"/>
          </a:xfrm>
          <a:prstGeom prst="rect">
            <a:avLst/>
          </a:prstGeom>
        </p:spPr>
      </p:pic>
      <p:pic>
        <p:nvPicPr>
          <p:cNvPr id="8" name="Picture 7" descr="C:\Users\Designer1\Desktop\ssz temp\5.jpg5"/>
          <p:cNvPicPr>
            <a:picLocks noChangeAspect="1"/>
          </p:cNvPicPr>
          <p:nvPr/>
        </p:nvPicPr>
        <p:blipFill>
          <a:blip r:embed="rId3"/>
          <a:srcRect/>
          <a:stretch>
            <a:fillRect/>
          </a:stretch>
        </p:blipFill>
        <p:spPr>
          <a:xfrm>
            <a:off x="110875" y="1259375"/>
            <a:ext cx="3200400" cy="4267200"/>
          </a:xfrm>
          <a:prstGeom prst="rect">
            <a:avLst/>
          </a:prstGeom>
        </p:spPr>
      </p:pic>
      <p:pic>
        <p:nvPicPr>
          <p:cNvPr id="17" name="Picture 16" descr="C:\Users\Designer1\Desktop\ssz temp\3.jpg3"/>
          <p:cNvPicPr>
            <a:picLocks noChangeAspect="1"/>
          </p:cNvPicPr>
          <p:nvPr/>
        </p:nvPicPr>
        <p:blipFill>
          <a:blip r:embed="rId4"/>
          <a:srcRect/>
          <a:stretch>
            <a:fillRect/>
          </a:stretch>
        </p:blipFill>
        <p:spPr>
          <a:xfrm>
            <a:off x="2354733" y="3962400"/>
            <a:ext cx="3540760" cy="2363724"/>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4</a:t>
            </a:r>
            <a:r>
              <a:rPr lang="en-US" sz="2000" dirty="0" smtClean="0">
                <a:solidFill>
                  <a:srgbClr val="ABC2DF"/>
                </a:solidFill>
                <a:cs typeface="Calibri" panose="020F0502020204030204"/>
              </a:rPr>
              <a:t>. Interacting with Art</a:t>
            </a:r>
            <a:endParaRPr lang="en-US" sz="2000" dirty="0" smtClean="0">
              <a:solidFill>
                <a:srgbClr val="ABC2DF"/>
              </a:solidFill>
              <a:cs typeface="Calibri" panose="020F0502020204030204"/>
            </a:endParaRPr>
          </a:p>
        </p:txBody>
      </p:sp>
      <p:pic>
        <p:nvPicPr>
          <p:cNvPr id="12" name="Picture 11"/>
          <p:cNvPicPr>
            <a:picLocks noChangeAspect="1"/>
          </p:cNvPicPr>
          <p:nvPr/>
        </p:nvPicPr>
        <p:blipFill>
          <a:blip r:embed="rId1"/>
          <a:stretch>
            <a:fillRect/>
          </a:stretch>
        </p:blipFill>
        <p:spPr>
          <a:xfrm>
            <a:off x="5562600" y="1311815"/>
            <a:ext cx="3409950" cy="4546600"/>
          </a:xfrm>
          <a:prstGeom prst="rect">
            <a:avLst/>
          </a:prstGeom>
        </p:spPr>
      </p:pic>
      <p:pic>
        <p:nvPicPr>
          <p:cNvPr id="13" name="Picture 12"/>
          <p:cNvPicPr>
            <a:picLocks noChangeAspect="1"/>
          </p:cNvPicPr>
          <p:nvPr/>
        </p:nvPicPr>
        <p:blipFill rotWithShape="1">
          <a:blip r:embed="rId2" cstate="hqprint"/>
          <a:srcRect/>
          <a:stretch>
            <a:fillRect/>
          </a:stretch>
        </p:blipFill>
        <p:spPr>
          <a:xfrm>
            <a:off x="124640" y="1066800"/>
            <a:ext cx="4774092" cy="4856759"/>
          </a:xfrm>
          <a:prstGeom prst="rect">
            <a:avLst/>
          </a:prstGeom>
        </p:spPr>
      </p:pic>
      <p:pic>
        <p:nvPicPr>
          <p:cNvPr id="15" name="Picture 14"/>
          <p:cNvPicPr>
            <a:picLocks noChangeAspect="1"/>
          </p:cNvPicPr>
          <p:nvPr/>
        </p:nvPicPr>
        <p:blipFill>
          <a:blip r:embed="rId3" cstate="hqprint"/>
          <a:stretch>
            <a:fillRect/>
          </a:stretch>
        </p:blipFill>
        <p:spPr>
          <a:xfrm>
            <a:off x="3706494" y="5326659"/>
            <a:ext cx="1398451" cy="1193800"/>
          </a:xfrm>
          <a:prstGeom prst="rect">
            <a:avLst/>
          </a:prstGeom>
          <a:ln w="28575">
            <a:solidFill>
              <a:schemeClr val="tx1"/>
            </a:solidFill>
          </a:ln>
        </p:spPr>
      </p:pic>
      <p:cxnSp>
        <p:nvCxnSpPr>
          <p:cNvPr id="16" name="Straight Arrow Connector 15"/>
          <p:cNvCxnSpPr>
            <a:stCxn id="15" idx="1"/>
          </p:cNvCxnSpPr>
          <p:nvPr/>
        </p:nvCxnSpPr>
        <p:spPr>
          <a:xfrm flipH="1" flipV="1">
            <a:off x="1025786" y="4812369"/>
            <a:ext cx="2680708" cy="1111190"/>
          </a:xfrm>
          <a:prstGeom prst="straightConnector1">
            <a:avLst/>
          </a:prstGeom>
          <a:ln w="571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4</a:t>
            </a:r>
            <a:r>
              <a:rPr lang="en-US" sz="2000" dirty="0" smtClean="0">
                <a:solidFill>
                  <a:srgbClr val="ABC2DF"/>
                </a:solidFill>
                <a:cs typeface="Calibri" panose="020F0502020204030204"/>
              </a:rPr>
              <a:t>. Interacting with Art</a:t>
            </a:r>
            <a:endParaRPr lang="en-US" sz="2000" dirty="0" smtClean="0">
              <a:solidFill>
                <a:srgbClr val="ABC2DF"/>
              </a:solidFill>
              <a:cs typeface="Calibri" panose="020F0502020204030204"/>
            </a:endParaRPr>
          </a:p>
        </p:txBody>
      </p:sp>
      <p:pic>
        <p:nvPicPr>
          <p:cNvPr id="4" name="Picture 3" descr="C:\Users\Designer1\Desktop\ssz temp\6.jpg6"/>
          <p:cNvPicPr>
            <a:picLocks noChangeAspect="1"/>
          </p:cNvPicPr>
          <p:nvPr/>
        </p:nvPicPr>
        <p:blipFill rotWithShape="1">
          <a:blip r:embed="rId1"/>
          <a:srcRect/>
          <a:stretch>
            <a:fillRect/>
          </a:stretch>
        </p:blipFill>
        <p:spPr>
          <a:xfrm>
            <a:off x="685800" y="990600"/>
            <a:ext cx="3505200" cy="5486400"/>
          </a:xfrm>
          <a:prstGeom prst="rect">
            <a:avLst/>
          </a:prstGeom>
        </p:spPr>
      </p:pic>
      <p:pic>
        <p:nvPicPr>
          <p:cNvPr id="5" name="Picture 4" descr="C:\Users\Designer1\Desktop\ssz temp\7.jpg7"/>
          <p:cNvPicPr>
            <a:picLocks noChangeAspect="1"/>
          </p:cNvPicPr>
          <p:nvPr/>
        </p:nvPicPr>
        <p:blipFill>
          <a:blip r:embed="rId2"/>
          <a:srcRect/>
          <a:stretch>
            <a:fillRect/>
          </a:stretch>
        </p:blipFill>
        <p:spPr>
          <a:xfrm>
            <a:off x="4799013" y="990600"/>
            <a:ext cx="3609975" cy="54102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4</a:t>
            </a:r>
            <a:r>
              <a:rPr lang="en-US" sz="2000" dirty="0" smtClean="0">
                <a:solidFill>
                  <a:srgbClr val="ABC2DF"/>
                </a:solidFill>
                <a:cs typeface="Calibri" panose="020F0502020204030204"/>
              </a:rPr>
              <a:t>. Interacting with Art</a:t>
            </a:r>
            <a:endParaRPr lang="en-US" sz="2000" dirty="0" smtClean="0">
              <a:solidFill>
                <a:srgbClr val="ABC2DF"/>
              </a:solidFill>
              <a:cs typeface="Calibri" panose="020F0502020204030204"/>
            </a:endParaRPr>
          </a:p>
        </p:txBody>
      </p:sp>
      <p:pic>
        <p:nvPicPr>
          <p:cNvPr id="2" name="Picture 1" descr="C:\Users\Designer1\Desktop\ssz temp\8.jpg8"/>
          <p:cNvPicPr>
            <a:picLocks noChangeAspect="1"/>
          </p:cNvPicPr>
          <p:nvPr/>
        </p:nvPicPr>
        <p:blipFill>
          <a:blip r:embed="rId1"/>
          <a:srcRect/>
          <a:stretch>
            <a:fillRect/>
          </a:stretch>
        </p:blipFill>
        <p:spPr>
          <a:xfrm>
            <a:off x="228600" y="762000"/>
            <a:ext cx="8610600" cy="57404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4</a:t>
            </a:r>
            <a:r>
              <a:rPr lang="en-US" sz="2000" dirty="0" smtClean="0">
                <a:solidFill>
                  <a:srgbClr val="ABC2DF"/>
                </a:solidFill>
                <a:cs typeface="Calibri" panose="020F0502020204030204"/>
              </a:rPr>
              <a:t>. Interacting with Art</a:t>
            </a:r>
            <a:endParaRPr lang="en-US" sz="2000" dirty="0" smtClean="0">
              <a:solidFill>
                <a:srgbClr val="ABC2DF"/>
              </a:solidFill>
              <a:cs typeface="Calibri" panose="020F0502020204030204"/>
            </a:endParaRPr>
          </a:p>
        </p:txBody>
      </p:sp>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l="5437" t="8569" r="5388" b="8160"/>
          <a:stretch>
            <a:fillRect/>
          </a:stretch>
        </p:blipFill>
        <p:spPr>
          <a:xfrm>
            <a:off x="990600" y="838200"/>
            <a:ext cx="7391400" cy="5137924"/>
          </a:xfrm>
          <a:prstGeom prst="rect">
            <a:avLst/>
          </a:prstGeom>
        </p:spPr>
      </p:pic>
      <p:sp>
        <p:nvSpPr>
          <p:cNvPr id="5" name="TextBox 4"/>
          <p:cNvSpPr txBox="1"/>
          <p:nvPr/>
        </p:nvSpPr>
        <p:spPr>
          <a:xfrm>
            <a:off x="4034465" y="6460473"/>
            <a:ext cx="742511" cy="369332"/>
          </a:xfrm>
          <a:prstGeom prst="rect">
            <a:avLst/>
          </a:prstGeom>
          <a:noFill/>
        </p:spPr>
        <p:txBody>
          <a:bodyPr wrap="none" rtlCol="0">
            <a:spAutoFit/>
          </a:bodyPr>
          <a:lstStyle/>
          <a:p>
            <a:pPr algn="ctr"/>
            <a:r>
              <a:rPr lang="en-US" dirty="0" smtClean="0">
                <a:solidFill>
                  <a:schemeClr val="bg1"/>
                </a:solidFill>
              </a:rPr>
              <a:t>1930s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4</a:t>
            </a:r>
            <a:r>
              <a:rPr lang="en-US" sz="2000" dirty="0" smtClean="0">
                <a:solidFill>
                  <a:srgbClr val="ABC2DF"/>
                </a:solidFill>
                <a:cs typeface="Calibri" panose="020F0502020204030204"/>
              </a:rPr>
              <a:t>. Interacting with Art</a:t>
            </a:r>
            <a:endParaRPr lang="en-US" sz="2000" dirty="0" smtClean="0">
              <a:solidFill>
                <a:srgbClr val="ABC2DF"/>
              </a:solidFill>
              <a:cs typeface="Calibri" panose="020F0502020204030204"/>
            </a:endParaRPr>
          </a:p>
        </p:txBody>
      </p:sp>
      <p:pic>
        <p:nvPicPr>
          <p:cNvPr id="3" name="Picture 2" descr="C:\Users\Designer1\Desktop\ssz temp\10.jpg10"/>
          <p:cNvPicPr>
            <a:picLocks noChangeAspect="1"/>
          </p:cNvPicPr>
          <p:nvPr/>
        </p:nvPicPr>
        <p:blipFill rotWithShape="1">
          <a:blip r:embed="rId1"/>
          <a:srcRect/>
          <a:stretch>
            <a:fillRect/>
          </a:stretch>
        </p:blipFill>
        <p:spPr>
          <a:xfrm>
            <a:off x="3565356" y="3195638"/>
            <a:ext cx="5502443" cy="3209925"/>
          </a:xfrm>
          <a:prstGeom prst="rect">
            <a:avLst/>
          </a:prstGeom>
        </p:spPr>
      </p:pic>
      <p:pic>
        <p:nvPicPr>
          <p:cNvPr id="7" name="Picture 6" descr="C:\Users\Designer1\Desktop\ssz temp\9.jpg9"/>
          <p:cNvPicPr>
            <a:picLocks noChangeAspect="1"/>
          </p:cNvPicPr>
          <p:nvPr/>
        </p:nvPicPr>
        <p:blipFill>
          <a:blip r:embed="rId2"/>
          <a:srcRect/>
          <a:stretch>
            <a:fillRect/>
          </a:stretch>
        </p:blipFill>
        <p:spPr>
          <a:xfrm>
            <a:off x="228600" y="547748"/>
            <a:ext cx="4931843" cy="4886325"/>
          </a:xfrm>
          <a:prstGeom prst="rect">
            <a:avLst/>
          </a:prstGeom>
        </p:spPr>
      </p:pic>
      <p:sp>
        <p:nvSpPr>
          <p:cNvPr id="5" name="TextBox 4"/>
          <p:cNvSpPr txBox="1"/>
          <p:nvPr/>
        </p:nvSpPr>
        <p:spPr>
          <a:xfrm>
            <a:off x="4040300" y="6460473"/>
            <a:ext cx="730841" cy="369332"/>
          </a:xfrm>
          <a:prstGeom prst="rect">
            <a:avLst/>
          </a:prstGeom>
          <a:noFill/>
        </p:spPr>
        <p:txBody>
          <a:bodyPr wrap="none" rtlCol="0">
            <a:spAutoFit/>
          </a:bodyPr>
          <a:lstStyle/>
          <a:p>
            <a:pPr algn="ctr"/>
            <a:r>
              <a:rPr lang="en-US" dirty="0" smtClean="0">
                <a:solidFill>
                  <a:schemeClr val="bg1"/>
                </a:solidFill>
              </a:rPr>
              <a:t>Today</a:t>
            </a:r>
            <a:endParaRPr lang="en-US"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Designer1\Desktop\ssz temp\6.jpg6"/>
          <p:cNvPicPr>
            <a:picLocks noChangeAspect="1"/>
          </p:cNvPicPr>
          <p:nvPr/>
        </p:nvPicPr>
        <p:blipFill rotWithShape="1">
          <a:blip r:embed="rId1"/>
          <a:srcRect/>
          <a:stretch>
            <a:fillRect/>
          </a:stretch>
        </p:blipFill>
        <p:spPr>
          <a:xfrm>
            <a:off x="-38100" y="1676400"/>
            <a:ext cx="9144000" cy="3733800"/>
          </a:xfrm>
          <a:prstGeom prst="rect">
            <a:avLst/>
          </a:prstGeom>
        </p:spPr>
      </p:pic>
      <p:sp>
        <p:nvSpPr>
          <p:cNvPr id="5" name="TextBox 4"/>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192666"/>
            <a:ext cx="9152698" cy="669116"/>
          </a:xfrm>
          <a:prstGeom prst="rect">
            <a:avLst/>
          </a:prstGeom>
          <a:gradFill flip="none" rotWithShape="1">
            <a:gsLst>
              <a:gs pos="0">
                <a:schemeClr val="bg1">
                  <a:lumMod val="65000"/>
                </a:schemeClr>
              </a:gs>
              <a:gs pos="100000">
                <a:schemeClr val="tx1">
                  <a:lumMod val="85000"/>
                  <a:lumOff val="15000"/>
                </a:schemeClr>
              </a:gs>
            </a:gsLst>
            <a:lin ang="0" scaled="1"/>
            <a:tileRect/>
          </a:gra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charset="0"/>
              <a:ea typeface="Calibri" panose="020F0502020204030204" charset="0"/>
              <a:cs typeface="Calibri" panose="020F0502020204030204" charset="0"/>
            </a:endParaRPr>
          </a:p>
        </p:txBody>
      </p:sp>
      <p:sp>
        <p:nvSpPr>
          <p:cNvPr id="6" name="Rectangle 5"/>
          <p:cNvSpPr/>
          <p:nvPr/>
        </p:nvSpPr>
        <p:spPr>
          <a:xfrm>
            <a:off x="0" y="0"/>
            <a:ext cx="9152698" cy="228600"/>
          </a:xfrm>
          <a:prstGeom prst="rect">
            <a:avLst/>
          </a:prstGeom>
          <a:gradFill flip="none" rotWithShape="1">
            <a:gsLst>
              <a:gs pos="0">
                <a:schemeClr val="bg1">
                  <a:lumMod val="65000"/>
                </a:schemeClr>
              </a:gs>
              <a:gs pos="100000">
                <a:schemeClr val="tx1">
                  <a:lumMod val="85000"/>
                  <a:lumOff val="15000"/>
                </a:schemeClr>
              </a:gs>
            </a:gsLst>
            <a:lin ang="0" scaled="1"/>
            <a:tileRect/>
          </a:gra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charset="0"/>
              <a:ea typeface="Calibri" panose="020F0502020204030204" charset="0"/>
              <a:cs typeface="Calibri" panose="020F0502020204030204" charset="0"/>
            </a:endParaRPr>
          </a:p>
        </p:txBody>
      </p:sp>
      <p:pic>
        <p:nvPicPr>
          <p:cNvPr id="11" name="Picture 10"/>
          <p:cNvPicPr>
            <a:picLocks noChangeAspect="1"/>
          </p:cNvPicPr>
          <p:nvPr/>
        </p:nvPicPr>
        <p:blipFill>
          <a:blip r:embed="rId1" cstate="print"/>
          <a:stretch>
            <a:fillRect/>
          </a:stretch>
        </p:blipFill>
        <p:spPr>
          <a:xfrm>
            <a:off x="187100" y="6275174"/>
            <a:ext cx="2091960" cy="420605"/>
          </a:xfrm>
          <a:prstGeom prst="rect">
            <a:avLst/>
          </a:prstGeom>
        </p:spPr>
      </p:pic>
      <p:pic>
        <p:nvPicPr>
          <p:cNvPr id="4" name="Picture 3"/>
          <p:cNvPicPr>
            <a:picLocks noChangeAspect="1"/>
          </p:cNvPicPr>
          <p:nvPr/>
        </p:nvPicPr>
        <p:blipFill>
          <a:blip r:embed="rId2" cstate="print"/>
          <a:stretch>
            <a:fillRect/>
          </a:stretch>
        </p:blipFill>
        <p:spPr>
          <a:xfrm>
            <a:off x="7467600" y="6192666"/>
            <a:ext cx="1600200" cy="576872"/>
          </a:xfrm>
          <a:prstGeom prst="rect">
            <a:avLst/>
          </a:prstGeom>
        </p:spPr>
      </p:pic>
      <p:sp>
        <p:nvSpPr>
          <p:cNvPr id="9" name="TextBox 8"/>
          <p:cNvSpPr txBox="1"/>
          <p:nvPr/>
        </p:nvSpPr>
        <p:spPr>
          <a:xfrm>
            <a:off x="533400" y="685800"/>
            <a:ext cx="8333560" cy="4893647"/>
          </a:xfrm>
          <a:prstGeom prst="rect">
            <a:avLst/>
          </a:prstGeom>
          <a:noFill/>
        </p:spPr>
        <p:txBody>
          <a:bodyPr wrap="square" rtlCol="0">
            <a:spAutoFit/>
          </a:bodyPr>
          <a:lstStyle/>
          <a:p>
            <a:r>
              <a:rPr lang="en-US" sz="4200" b="1" dirty="0" err="1">
                <a:solidFill>
                  <a:schemeClr val="bg1"/>
                </a:solidFill>
                <a:latin typeface="Calibri" panose="020F0502020204030204" charset="0"/>
                <a:ea typeface="Calibri" panose="020F0502020204030204" charset="0"/>
                <a:cs typeface="Calibri" panose="020F0502020204030204" charset="0"/>
              </a:rPr>
              <a:t>Achaemenid</a:t>
            </a:r>
            <a:r>
              <a:rPr lang="en-US" sz="4200" b="1" dirty="0">
                <a:solidFill>
                  <a:schemeClr val="bg1"/>
                </a:solidFill>
                <a:latin typeface="Calibri" panose="020F0502020204030204" charset="0"/>
                <a:ea typeface="Calibri" panose="020F0502020204030204" charset="0"/>
                <a:cs typeface="Calibri" panose="020F0502020204030204" charset="0"/>
              </a:rPr>
              <a:t> Art and </a:t>
            </a:r>
            <a:r>
              <a:rPr lang="en-US" sz="4200" b="1" dirty="0" smtClean="0">
                <a:solidFill>
                  <a:schemeClr val="bg1"/>
                </a:solidFill>
                <a:latin typeface="Calibri" panose="020F0502020204030204" charset="0"/>
                <a:ea typeface="Calibri" panose="020F0502020204030204" charset="0"/>
                <a:cs typeface="Calibri" panose="020F0502020204030204" charset="0"/>
              </a:rPr>
              <a:t>Artisans </a:t>
            </a:r>
            <a:endParaRPr lang="en-US" sz="4200" b="1" dirty="0" smtClean="0">
              <a:solidFill>
                <a:schemeClr val="bg1"/>
              </a:solidFill>
              <a:latin typeface="Calibri" panose="020F0502020204030204" charset="0"/>
              <a:ea typeface="Calibri" panose="020F0502020204030204" charset="0"/>
              <a:cs typeface="Calibri" panose="020F0502020204030204" charset="0"/>
            </a:endParaRPr>
          </a:p>
          <a:p>
            <a:r>
              <a:rPr lang="en-US" sz="2600" b="1" dirty="0" smtClean="0">
                <a:solidFill>
                  <a:schemeClr val="bg1"/>
                </a:solidFill>
                <a:latin typeface="Calibri" panose="020F0502020204030204" charset="0"/>
                <a:ea typeface="Calibri" panose="020F0502020204030204" charset="0"/>
                <a:cs typeface="Calibri" panose="020F0502020204030204" charset="0"/>
              </a:rPr>
              <a:t>A Tactile Exploration </a:t>
            </a:r>
            <a:r>
              <a:rPr lang="en-US" sz="2600" b="1" dirty="0">
                <a:solidFill>
                  <a:schemeClr val="bg1"/>
                </a:solidFill>
                <a:latin typeface="Calibri" panose="020F0502020204030204" charset="0"/>
                <a:ea typeface="Calibri" panose="020F0502020204030204" charset="0"/>
                <a:cs typeface="Calibri" panose="020F0502020204030204" charset="0"/>
              </a:rPr>
              <a:t>of the </a:t>
            </a:r>
            <a:r>
              <a:rPr lang="en-US" sz="2600" b="1" dirty="0" err="1">
                <a:solidFill>
                  <a:schemeClr val="bg1"/>
                </a:solidFill>
                <a:latin typeface="Calibri" panose="020F0502020204030204" charset="0"/>
                <a:ea typeface="Calibri" panose="020F0502020204030204" charset="0"/>
                <a:cs typeface="Calibri" panose="020F0502020204030204" charset="0"/>
              </a:rPr>
              <a:t>Apadana</a:t>
            </a:r>
            <a:r>
              <a:rPr lang="en-US" sz="2600" b="1" dirty="0">
                <a:solidFill>
                  <a:schemeClr val="bg1"/>
                </a:solidFill>
                <a:latin typeface="Calibri" panose="020F0502020204030204" charset="0"/>
                <a:ea typeface="Calibri" panose="020F0502020204030204" charset="0"/>
                <a:cs typeface="Calibri" panose="020F0502020204030204" charset="0"/>
              </a:rPr>
              <a:t> </a:t>
            </a:r>
            <a:r>
              <a:rPr lang="en-US" sz="2600" b="1" dirty="0" smtClean="0">
                <a:solidFill>
                  <a:schemeClr val="bg1"/>
                </a:solidFill>
                <a:latin typeface="Calibri" panose="020F0502020204030204" charset="0"/>
                <a:ea typeface="Calibri" panose="020F0502020204030204" charset="0"/>
                <a:cs typeface="Calibri" panose="020F0502020204030204" charset="0"/>
              </a:rPr>
              <a:t>Reliefs </a:t>
            </a:r>
            <a:r>
              <a:rPr lang="en-US" sz="2600" b="1" dirty="0">
                <a:solidFill>
                  <a:schemeClr val="bg1"/>
                </a:solidFill>
                <a:latin typeface="Calibri" panose="020F0502020204030204" charset="0"/>
                <a:ea typeface="Calibri" panose="020F0502020204030204" charset="0"/>
                <a:cs typeface="Calibri" panose="020F0502020204030204" charset="0"/>
              </a:rPr>
              <a:t>at Persepolis </a:t>
            </a:r>
            <a:endParaRPr lang="en-US" sz="2600" b="1" dirty="0" smtClean="0">
              <a:solidFill>
                <a:schemeClr val="bg1"/>
              </a:solidFill>
              <a:latin typeface="Calibri" panose="020F0502020204030204" charset="0"/>
              <a:ea typeface="Calibri" panose="020F0502020204030204" charset="0"/>
              <a:cs typeface="Calibri" panose="020F0502020204030204" charset="0"/>
            </a:endParaRPr>
          </a:p>
          <a:p>
            <a:endParaRPr lang="en-US" sz="2600" b="1" dirty="0" smtClean="0">
              <a:solidFill>
                <a:schemeClr val="bg1"/>
              </a:solidFill>
              <a:latin typeface="Calibri" panose="020F0502020204030204" charset="0"/>
              <a:ea typeface="Calibri" panose="020F0502020204030204" charset="0"/>
              <a:cs typeface="Calibri" panose="020F0502020204030204" charset="0"/>
            </a:endParaRPr>
          </a:p>
          <a:p>
            <a:endParaRPr lang="en-US" sz="2600" b="1" dirty="0" smtClean="0">
              <a:solidFill>
                <a:schemeClr val="bg1"/>
              </a:solidFill>
              <a:latin typeface="Calibri" panose="020F0502020204030204" charset="0"/>
              <a:ea typeface="Calibri" panose="020F0502020204030204" charset="0"/>
              <a:cs typeface="Calibri" panose="020F0502020204030204" charset="0"/>
            </a:endParaRPr>
          </a:p>
          <a:p>
            <a:r>
              <a:rPr lang="en-US" sz="2000" b="1" dirty="0">
                <a:solidFill>
                  <a:schemeClr val="bg1"/>
                </a:solidFill>
                <a:latin typeface="Calibri" panose="020F0502020204030204" charset="0"/>
                <a:ea typeface="Calibri" panose="020F0502020204030204" charset="0"/>
                <a:cs typeface="Calibri" panose="020F0502020204030204" charset="0"/>
              </a:rPr>
              <a:t>Dr. Kiersten Neumann</a:t>
            </a:r>
            <a:endParaRPr lang="en-US" sz="2000" b="1" dirty="0">
              <a:solidFill>
                <a:schemeClr val="bg1"/>
              </a:solidFill>
              <a:latin typeface="Calibri" panose="020F0502020204030204" charset="0"/>
              <a:ea typeface="Calibri" panose="020F0502020204030204" charset="0"/>
              <a:cs typeface="Calibri" panose="020F0502020204030204" charset="0"/>
            </a:endParaRPr>
          </a:p>
          <a:p>
            <a:pPr>
              <a:spcBef>
                <a:spcPts val="1200"/>
              </a:spcBef>
            </a:pPr>
            <a:r>
              <a:rPr lang="en-US" dirty="0" smtClean="0">
                <a:solidFill>
                  <a:schemeClr val="bg1"/>
                </a:solidFill>
                <a:latin typeface="Calibri" panose="020F0502020204030204" charset="0"/>
                <a:ea typeface="Calibri" panose="020F0502020204030204" charset="0"/>
                <a:cs typeface="Calibri" panose="020F0502020204030204" charset="0"/>
              </a:rPr>
              <a:t>Curator, Research Associate</a:t>
            </a:r>
            <a:endParaRPr lang="en-US" dirty="0" smtClean="0">
              <a:solidFill>
                <a:schemeClr val="bg1"/>
              </a:solidFill>
              <a:latin typeface="Calibri" panose="020F0502020204030204" charset="0"/>
              <a:ea typeface="Calibri" panose="020F0502020204030204" charset="0"/>
              <a:cs typeface="Calibri" panose="020F0502020204030204" charset="0"/>
            </a:endParaRPr>
          </a:p>
          <a:p>
            <a:r>
              <a:rPr lang="en-US" dirty="0" smtClean="0">
                <a:solidFill>
                  <a:schemeClr val="bg1"/>
                </a:solidFill>
                <a:latin typeface="Calibri" panose="020F0502020204030204" charset="0"/>
                <a:ea typeface="Calibri" panose="020F0502020204030204" charset="0"/>
                <a:cs typeface="Calibri" panose="020F0502020204030204" charset="0"/>
              </a:rPr>
              <a:t>The Oriental Institute</a:t>
            </a:r>
            <a:endParaRPr lang="en-US" dirty="0" smtClean="0">
              <a:solidFill>
                <a:schemeClr val="bg1"/>
              </a:solidFill>
              <a:latin typeface="Calibri" panose="020F0502020204030204" charset="0"/>
              <a:ea typeface="Calibri" panose="020F0502020204030204" charset="0"/>
              <a:cs typeface="Calibri" panose="020F0502020204030204" charset="0"/>
            </a:endParaRPr>
          </a:p>
          <a:p>
            <a:r>
              <a:rPr lang="en-US" dirty="0" err="1" smtClean="0">
                <a:solidFill>
                  <a:schemeClr val="bg1"/>
                </a:solidFill>
                <a:latin typeface="Calibri" panose="020F0502020204030204" charset="0"/>
                <a:ea typeface="Calibri" panose="020F0502020204030204" charset="0"/>
                <a:cs typeface="Calibri" panose="020F0502020204030204" charset="0"/>
              </a:rPr>
              <a:t>neumann@uchicago.edu</a:t>
            </a:r>
            <a:endParaRPr lang="en-US" dirty="0" smtClean="0">
              <a:solidFill>
                <a:schemeClr val="bg1"/>
              </a:solidFill>
              <a:latin typeface="Calibri" panose="020F0502020204030204" charset="0"/>
              <a:ea typeface="Calibri" panose="020F0502020204030204" charset="0"/>
              <a:cs typeface="Calibri" panose="020F0502020204030204" charset="0"/>
            </a:endParaRPr>
          </a:p>
          <a:p>
            <a:endParaRPr lang="en-US" dirty="0" smtClean="0">
              <a:solidFill>
                <a:schemeClr val="bg1"/>
              </a:solidFill>
              <a:latin typeface="Calibri" panose="020F0502020204030204" charset="0"/>
              <a:ea typeface="Calibri" panose="020F0502020204030204" charset="0"/>
              <a:cs typeface="Calibri" panose="020F0502020204030204" charset="0"/>
            </a:endParaRPr>
          </a:p>
          <a:p>
            <a:endParaRPr lang="en-US" dirty="0">
              <a:solidFill>
                <a:schemeClr val="bg1"/>
              </a:solidFill>
              <a:latin typeface="Calibri" panose="020F0502020204030204" charset="0"/>
              <a:ea typeface="Calibri" panose="020F0502020204030204" charset="0"/>
              <a:cs typeface="Calibri" panose="020F0502020204030204" charset="0"/>
            </a:endParaRPr>
          </a:p>
          <a:p>
            <a:r>
              <a:rPr lang="en-US" dirty="0" smtClean="0">
                <a:solidFill>
                  <a:schemeClr val="bg1"/>
                </a:solidFill>
                <a:latin typeface="Calibri" panose="020F0502020204030204" charset="0"/>
                <a:ea typeface="Calibri" panose="020F0502020204030204" charset="0"/>
                <a:cs typeface="Calibri" panose="020F0502020204030204" charset="0"/>
              </a:rPr>
              <a:t>2017 Society of Scholars of </a:t>
            </a:r>
            <a:endParaRPr lang="en-US" dirty="0" smtClean="0">
              <a:solidFill>
                <a:schemeClr val="bg1"/>
              </a:solidFill>
              <a:latin typeface="Calibri" panose="020F0502020204030204" charset="0"/>
              <a:ea typeface="Calibri" panose="020F0502020204030204" charset="0"/>
              <a:cs typeface="Calibri" panose="020F0502020204030204" charset="0"/>
            </a:endParaRPr>
          </a:p>
          <a:p>
            <a:r>
              <a:rPr lang="en-US" dirty="0" smtClean="0">
                <a:solidFill>
                  <a:schemeClr val="bg1"/>
                </a:solidFill>
                <a:latin typeface="Calibri" panose="020F0502020204030204" charset="0"/>
                <a:ea typeface="Calibri" panose="020F0502020204030204" charset="0"/>
                <a:cs typeface="Calibri" panose="020F0502020204030204" charset="0"/>
              </a:rPr>
              <a:t>Zoroastrianism Conference</a:t>
            </a:r>
            <a:endParaRPr lang="en-US" dirty="0" smtClean="0">
              <a:solidFill>
                <a:schemeClr val="bg1"/>
              </a:solidFill>
              <a:latin typeface="Calibri" panose="020F0502020204030204" charset="0"/>
              <a:ea typeface="Calibri" panose="020F0502020204030204" charset="0"/>
              <a:cs typeface="Calibri" panose="020F0502020204030204" charset="0"/>
            </a:endParaRPr>
          </a:p>
          <a:p>
            <a:r>
              <a:rPr lang="en-US" dirty="0" smtClean="0">
                <a:solidFill>
                  <a:schemeClr val="bg1"/>
                </a:solidFill>
                <a:latin typeface="Calibri" panose="020F0502020204030204" charset="0"/>
                <a:ea typeface="Calibri" panose="020F0502020204030204" charset="0"/>
                <a:cs typeface="Calibri" panose="020F0502020204030204" charset="0"/>
              </a:rPr>
              <a:t>Chicago, November 4</a:t>
            </a:r>
            <a:r>
              <a:rPr lang="en-US" baseline="30000" dirty="0" smtClean="0">
                <a:solidFill>
                  <a:schemeClr val="bg1"/>
                </a:solidFill>
                <a:latin typeface="Calibri" panose="020F0502020204030204" charset="0"/>
                <a:ea typeface="Calibri" panose="020F0502020204030204" charset="0"/>
                <a:cs typeface="Calibri" panose="020F0502020204030204" charset="0"/>
              </a:rPr>
              <a:t>th</a:t>
            </a:r>
            <a:r>
              <a:rPr lang="en-US" dirty="0" smtClean="0">
                <a:solidFill>
                  <a:schemeClr val="bg1"/>
                </a:solidFill>
                <a:latin typeface="Calibri" panose="020F0502020204030204" charset="0"/>
                <a:ea typeface="Calibri" panose="020F0502020204030204" charset="0"/>
                <a:cs typeface="Calibri" panose="020F0502020204030204" charset="0"/>
              </a:rPr>
              <a:t>, 2017</a:t>
            </a:r>
            <a:endParaRPr lang="en-US" dirty="0">
              <a:solidFill>
                <a:schemeClr val="bg1"/>
              </a:solidFill>
              <a:latin typeface="Calibri" panose="020F0502020204030204" charset="0"/>
              <a:ea typeface="Calibri" panose="020F0502020204030204" charset="0"/>
              <a:cs typeface="Calibri" panose="020F0502020204030204" charset="0"/>
            </a:endParaRPr>
          </a:p>
          <a:p>
            <a:endParaRPr lang="en-US" dirty="0" smtClean="0">
              <a:solidFill>
                <a:schemeClr val="bg1"/>
              </a:solidFill>
              <a:latin typeface="Calibri" panose="020F0502020204030204" charset="0"/>
              <a:ea typeface="Calibri" panose="020F0502020204030204" charset="0"/>
              <a:cs typeface="Calibri" panose="020F0502020204030204" charset="0"/>
            </a:endParaRPr>
          </a:p>
        </p:txBody>
      </p:sp>
      <p:pic>
        <p:nvPicPr>
          <p:cNvPr id="12" name="Picture 11" descr="C:\Users\Designer1\Desktop\ssz temp\11.jpg11"/>
          <p:cNvPicPr>
            <a:picLocks noChangeAspect="1"/>
          </p:cNvPicPr>
          <p:nvPr/>
        </p:nvPicPr>
        <p:blipFill>
          <a:blip r:embed="rId3"/>
          <a:srcRect/>
          <a:stretch>
            <a:fillRect/>
          </a:stretch>
        </p:blipFill>
        <p:spPr>
          <a:xfrm>
            <a:off x="6143625" y="2061602"/>
            <a:ext cx="2647950" cy="3971802"/>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192666"/>
            <a:ext cx="9152698" cy="669116"/>
          </a:xfrm>
          <a:prstGeom prst="rect">
            <a:avLst/>
          </a:prstGeom>
          <a:gradFill flip="none" rotWithShape="1">
            <a:gsLst>
              <a:gs pos="0">
                <a:schemeClr val="bg1">
                  <a:lumMod val="65000"/>
                </a:schemeClr>
              </a:gs>
              <a:gs pos="100000">
                <a:schemeClr val="tx1">
                  <a:lumMod val="85000"/>
                  <a:lumOff val="15000"/>
                </a:schemeClr>
              </a:gs>
            </a:gsLst>
            <a:lin ang="0" scaled="1"/>
            <a:tileRect/>
          </a:gra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charset="0"/>
              <a:ea typeface="Calibri" panose="020F0502020204030204" charset="0"/>
              <a:cs typeface="Calibri" panose="020F0502020204030204" charset="0"/>
            </a:endParaRPr>
          </a:p>
        </p:txBody>
      </p:sp>
      <p:sp>
        <p:nvSpPr>
          <p:cNvPr id="6" name="Rectangle 5"/>
          <p:cNvSpPr/>
          <p:nvPr/>
        </p:nvSpPr>
        <p:spPr>
          <a:xfrm>
            <a:off x="0" y="0"/>
            <a:ext cx="9152698" cy="228600"/>
          </a:xfrm>
          <a:prstGeom prst="rect">
            <a:avLst/>
          </a:prstGeom>
          <a:gradFill flip="none" rotWithShape="1">
            <a:gsLst>
              <a:gs pos="0">
                <a:schemeClr val="bg1">
                  <a:lumMod val="65000"/>
                </a:schemeClr>
              </a:gs>
              <a:gs pos="100000">
                <a:schemeClr val="tx1">
                  <a:lumMod val="85000"/>
                  <a:lumOff val="15000"/>
                </a:schemeClr>
              </a:gs>
            </a:gsLst>
            <a:lin ang="0" scaled="1"/>
            <a:tileRect/>
          </a:gra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charset="0"/>
              <a:ea typeface="Calibri" panose="020F0502020204030204" charset="0"/>
              <a:cs typeface="Calibri" panose="020F0502020204030204" charset="0"/>
            </a:endParaRPr>
          </a:p>
        </p:txBody>
      </p:sp>
      <p:pic>
        <p:nvPicPr>
          <p:cNvPr id="11" name="Picture 10"/>
          <p:cNvPicPr>
            <a:picLocks noChangeAspect="1"/>
          </p:cNvPicPr>
          <p:nvPr/>
        </p:nvPicPr>
        <p:blipFill>
          <a:blip r:embed="rId1" cstate="print"/>
          <a:stretch>
            <a:fillRect/>
          </a:stretch>
        </p:blipFill>
        <p:spPr>
          <a:xfrm>
            <a:off x="187100" y="6275174"/>
            <a:ext cx="2091960" cy="420605"/>
          </a:xfrm>
          <a:prstGeom prst="rect">
            <a:avLst/>
          </a:prstGeom>
        </p:spPr>
      </p:pic>
      <p:pic>
        <p:nvPicPr>
          <p:cNvPr id="4" name="Picture 3"/>
          <p:cNvPicPr>
            <a:picLocks noChangeAspect="1"/>
          </p:cNvPicPr>
          <p:nvPr/>
        </p:nvPicPr>
        <p:blipFill>
          <a:blip r:embed="rId2" cstate="print"/>
          <a:stretch>
            <a:fillRect/>
          </a:stretch>
        </p:blipFill>
        <p:spPr>
          <a:xfrm>
            <a:off x="7467600" y="6192666"/>
            <a:ext cx="1600200" cy="576872"/>
          </a:xfrm>
          <a:prstGeom prst="rect">
            <a:avLst/>
          </a:prstGeom>
        </p:spPr>
      </p:pic>
      <p:sp>
        <p:nvSpPr>
          <p:cNvPr id="9" name="TextBox 8"/>
          <p:cNvSpPr txBox="1"/>
          <p:nvPr/>
        </p:nvSpPr>
        <p:spPr>
          <a:xfrm>
            <a:off x="187100" y="1053527"/>
            <a:ext cx="8333560" cy="492443"/>
          </a:xfrm>
          <a:prstGeom prst="rect">
            <a:avLst/>
          </a:prstGeom>
          <a:noFill/>
        </p:spPr>
        <p:txBody>
          <a:bodyPr wrap="square" rtlCol="0">
            <a:spAutoFit/>
          </a:bodyPr>
          <a:lstStyle/>
          <a:p>
            <a:pPr algn="ctr"/>
            <a:r>
              <a:rPr lang="en-US" sz="2600" b="1" dirty="0" smtClean="0">
                <a:solidFill>
                  <a:schemeClr val="bg1"/>
                </a:solidFill>
                <a:latin typeface="Calibri" panose="020F0502020204030204" charset="0"/>
                <a:ea typeface="Calibri" panose="020F0502020204030204" charset="0"/>
                <a:cs typeface="Calibri" panose="020F0502020204030204" charset="0"/>
              </a:rPr>
              <a:t>Thank you for the invitation. </a:t>
            </a:r>
            <a:endParaRPr lang="en-US" sz="2600" b="1" dirty="0" smtClean="0">
              <a:solidFill>
                <a:schemeClr val="bg1"/>
              </a:solidFill>
              <a:latin typeface="Calibri" panose="020F0502020204030204" charset="0"/>
              <a:ea typeface="Calibri" panose="020F0502020204030204" charset="0"/>
              <a:cs typeface="Calibri" panose="020F0502020204030204" charset="0"/>
            </a:endParaRPr>
          </a:p>
        </p:txBody>
      </p:sp>
      <p:pic>
        <p:nvPicPr>
          <p:cNvPr id="2" name="Picture 1" descr="C:\Users\Designer1\Desktop\ssz temp\13.jpg13"/>
          <p:cNvPicPr>
            <a:picLocks noChangeAspect="1"/>
          </p:cNvPicPr>
          <p:nvPr/>
        </p:nvPicPr>
        <p:blipFill>
          <a:blip r:embed="rId3"/>
          <a:srcRect/>
          <a:stretch>
            <a:fillRect/>
          </a:stretch>
        </p:blipFill>
        <p:spPr>
          <a:xfrm>
            <a:off x="4877006" y="2051209"/>
            <a:ext cx="3966845" cy="2644837"/>
          </a:xfrm>
          <a:prstGeom prst="rect">
            <a:avLst/>
          </a:prstGeom>
        </p:spPr>
      </p:pic>
      <p:pic>
        <p:nvPicPr>
          <p:cNvPr id="3" name="Picture 2" descr="C:\Users\Designer1\Desktop\ssz temp\12.jpg12"/>
          <p:cNvPicPr>
            <a:picLocks noChangeAspect="1"/>
          </p:cNvPicPr>
          <p:nvPr/>
        </p:nvPicPr>
        <p:blipFill>
          <a:blip r:embed="rId4"/>
          <a:srcRect/>
          <a:stretch>
            <a:fillRect/>
          </a:stretch>
        </p:blipFill>
        <p:spPr>
          <a:xfrm>
            <a:off x="449247" y="2033364"/>
            <a:ext cx="4020185" cy="2680526"/>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a:solidFill>
                  <a:srgbClr val="ABC2DF"/>
                </a:solidFill>
                <a:cs typeface="Calibri" panose="020F0502020204030204"/>
              </a:rPr>
              <a:t>4</a:t>
            </a:r>
            <a:r>
              <a:rPr lang="en-US" sz="2000" dirty="0" smtClean="0">
                <a:solidFill>
                  <a:srgbClr val="ABC2DF"/>
                </a:solidFill>
                <a:cs typeface="Calibri" panose="020F0502020204030204"/>
              </a:rPr>
              <a:t>. Interacting with Art</a:t>
            </a:r>
            <a:endParaRPr lang="en-US" sz="2000" dirty="0" smtClean="0">
              <a:solidFill>
                <a:srgbClr val="ABC2DF"/>
              </a:solidFill>
              <a:cs typeface="Calibri" panose="020F0502020204030204"/>
            </a:endParaRPr>
          </a:p>
        </p:txBody>
      </p:sp>
      <p:pic>
        <p:nvPicPr>
          <p:cNvPr id="2" name="Picture 1"/>
          <p:cNvPicPr>
            <a:picLocks noChangeAspect="1"/>
          </p:cNvPicPr>
          <p:nvPr/>
        </p:nvPicPr>
        <p:blipFill>
          <a:blip r:embed="rId1"/>
          <a:stretch>
            <a:fillRect/>
          </a:stretch>
        </p:blipFill>
        <p:spPr>
          <a:xfrm>
            <a:off x="762000" y="1212850"/>
            <a:ext cx="7620000" cy="44323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Designer1\Desktop\ssz temp\7.jpg7"/>
          <p:cNvPicPr>
            <a:picLocks noChangeAspect="1"/>
          </p:cNvPicPr>
          <p:nvPr/>
        </p:nvPicPr>
        <p:blipFill rotWithShape="1">
          <a:blip r:embed="rId1"/>
          <a:srcRect/>
          <a:stretch>
            <a:fillRect/>
          </a:stretch>
        </p:blipFill>
        <p:spPr>
          <a:xfrm>
            <a:off x="1828800" y="614017"/>
            <a:ext cx="5669082" cy="5706745"/>
          </a:xfrm>
          <a:prstGeom prst="rect">
            <a:avLst/>
          </a:prstGeom>
          <a:ln>
            <a:solidFill>
              <a:srgbClr val="000000"/>
            </a:solidFill>
          </a:ln>
        </p:spPr>
      </p:pic>
      <p:sp>
        <p:nvSpPr>
          <p:cNvPr id="6" name="Rectangle 5"/>
          <p:cNvSpPr/>
          <p:nvPr/>
        </p:nvSpPr>
        <p:spPr>
          <a:xfrm rot="20511419">
            <a:off x="2646699" y="2571714"/>
            <a:ext cx="1744658" cy="1616434"/>
          </a:xfrm>
          <a:prstGeom prst="rect">
            <a:avLst/>
          </a:prstGeom>
          <a:noFill/>
          <a:ln w="762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94778" y="6324600"/>
            <a:ext cx="8409760" cy="400110"/>
          </a:xfrm>
          <a:prstGeom prst="rect">
            <a:avLst/>
          </a:prstGeom>
          <a:noFill/>
        </p:spPr>
        <p:txBody>
          <a:bodyPr wrap="square" rtlCol="0">
            <a:spAutoFit/>
          </a:bodyPr>
          <a:lstStyle/>
          <a:p>
            <a:pPr algn="ctr"/>
            <a:r>
              <a:rPr lang="en-US" sz="2000" dirty="0" smtClean="0">
                <a:solidFill>
                  <a:schemeClr val="bg1"/>
                </a:solidFill>
                <a:latin typeface="Calibri" panose="020F0502020204030204" charset="0"/>
                <a:ea typeface="Calibri" panose="020F0502020204030204" charset="0"/>
                <a:cs typeface="Calibri" panose="020F0502020204030204" charset="0"/>
              </a:rPr>
              <a:t>Persepolis Terrace, 6</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 4</a:t>
            </a:r>
            <a:r>
              <a:rPr lang="en-US" sz="2000" baseline="30000" dirty="0" smtClean="0">
                <a:solidFill>
                  <a:schemeClr val="bg1"/>
                </a:solidFill>
                <a:latin typeface="Calibri" panose="020F0502020204030204" charset="0"/>
                <a:ea typeface="Calibri" panose="020F0502020204030204" charset="0"/>
                <a:cs typeface="Calibri" panose="020F0502020204030204" charset="0"/>
              </a:rPr>
              <a:t>th</a:t>
            </a:r>
            <a:r>
              <a:rPr lang="en-US" sz="2000" dirty="0" smtClean="0">
                <a:solidFill>
                  <a:schemeClr val="bg1"/>
                </a:solidFill>
                <a:latin typeface="Calibri" panose="020F0502020204030204" charset="0"/>
                <a:ea typeface="Calibri" panose="020F0502020204030204" charset="0"/>
                <a:cs typeface="Calibri" panose="020F0502020204030204" charset="0"/>
              </a:rPr>
              <a:t> century BCE</a:t>
            </a:r>
            <a:endParaRPr lang="en-US" sz="2000" dirty="0" smtClean="0">
              <a:solidFill>
                <a:schemeClr val="bg1"/>
              </a:solidFill>
              <a:latin typeface="Calibri" panose="020F0502020204030204" charset="0"/>
              <a:ea typeface="Calibri" panose="020F0502020204030204" charset="0"/>
              <a:cs typeface="Calibri" panose="020F0502020204030204" charset="0"/>
            </a:endParaRPr>
          </a:p>
        </p:txBody>
      </p:sp>
      <p:sp>
        <p:nvSpPr>
          <p:cNvPr id="9" name="TextBox 8"/>
          <p:cNvSpPr txBox="1"/>
          <p:nvPr/>
        </p:nvSpPr>
        <p:spPr>
          <a:xfrm>
            <a:off x="124640" y="152400"/>
            <a:ext cx="8562160" cy="400110"/>
          </a:xfrm>
          <a:prstGeom prst="rect">
            <a:avLst/>
          </a:prstGeom>
          <a:noFill/>
        </p:spPr>
        <p:txBody>
          <a:bodyPr wrap="square" rtlCol="0">
            <a:spAutoFit/>
          </a:bodyPr>
          <a:lstStyle/>
          <a:p>
            <a:pPr>
              <a:spcAft>
                <a:spcPts val="1800"/>
              </a:spcAft>
            </a:pPr>
            <a:r>
              <a:rPr lang="en-US" sz="2000" dirty="0" smtClean="0">
                <a:solidFill>
                  <a:srgbClr val="ABC2DF"/>
                </a:solidFill>
                <a:cs typeface="Calibri" panose="020F0502020204030204"/>
              </a:rPr>
              <a:t>1. The </a:t>
            </a:r>
            <a:r>
              <a:rPr lang="en-US" sz="2000" dirty="0" err="1" smtClean="0">
                <a:solidFill>
                  <a:srgbClr val="ABC2DF"/>
                </a:solidFill>
                <a:cs typeface="Calibri" panose="020F0502020204030204"/>
              </a:rPr>
              <a:t>Apadana</a:t>
            </a:r>
            <a:r>
              <a:rPr lang="en-US" sz="2000" dirty="0" smtClean="0">
                <a:solidFill>
                  <a:srgbClr val="ABC2DF"/>
                </a:solidFill>
                <a:cs typeface="Calibri" panose="020F0502020204030204"/>
              </a:rPr>
              <a:t> at Persepolis</a:t>
            </a:r>
            <a:endParaRPr lang="en-US" sz="2000" dirty="0" smtClean="0">
              <a:solidFill>
                <a:srgbClr val="ABC2DF"/>
              </a:solidFill>
              <a:cs typeface="Calibri" panose="020F0502020204030204"/>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TIMING" val="|33|3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4738</Words>
  <Application>WPS Presentation</Application>
  <PresentationFormat>On-screen Show (4:3)</PresentationFormat>
  <Paragraphs>309</Paragraphs>
  <Slides>82</Slides>
  <Notes>82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82</vt:i4>
      </vt:variant>
    </vt:vector>
  </HeadingPairs>
  <TitlesOfParts>
    <vt:vector size="93" baseType="lpstr">
      <vt:lpstr>Arial</vt:lpstr>
      <vt:lpstr>SimSun</vt:lpstr>
      <vt:lpstr>Wingdings</vt:lpstr>
      <vt:lpstr>Arial</vt:lpstr>
      <vt:lpstr>Calibri</vt:lpstr>
      <vt:lpstr>Calibri</vt:lpstr>
      <vt:lpstr>Microsoft YaHei</vt:lpstr>
      <vt:lpstr/>
      <vt:lpstr>Arial Unicode MS</vt:lpstr>
      <vt:lpstr>Euphorigenic</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University of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Grant Schexnider</dc:creator>
  <cp:lastModifiedBy>Designer1</cp:lastModifiedBy>
  <cp:revision>236</cp:revision>
  <cp:lastPrinted>2015-09-10T21:12:00Z</cp:lastPrinted>
  <dcterms:created xsi:type="dcterms:W3CDTF">2009-12-09T17:45:00Z</dcterms:created>
  <dcterms:modified xsi:type="dcterms:W3CDTF">2017-11-29T05:06:09Z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